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49" r:id="rId4"/>
  </p:sldMasterIdLst>
  <p:notesMasterIdLst>
    <p:notesMasterId r:id="rId69"/>
  </p:notesMasterIdLst>
  <p:sldIdLst>
    <p:sldId id="256" r:id="rId5"/>
    <p:sldId id="283" r:id="rId6"/>
    <p:sldId id="257" r:id="rId7"/>
    <p:sldId id="258" r:id="rId8"/>
    <p:sldId id="259" r:id="rId9"/>
    <p:sldId id="260" r:id="rId10"/>
    <p:sldId id="261" r:id="rId11"/>
    <p:sldId id="262" r:id="rId12"/>
    <p:sldId id="263" r:id="rId13"/>
    <p:sldId id="279" r:id="rId14"/>
    <p:sldId id="280" r:id="rId15"/>
    <p:sldId id="264" r:id="rId16"/>
    <p:sldId id="265" r:id="rId17"/>
    <p:sldId id="266" r:id="rId18"/>
    <p:sldId id="267" r:id="rId19"/>
    <p:sldId id="281" r:id="rId20"/>
    <p:sldId id="315" r:id="rId21"/>
    <p:sldId id="282" r:id="rId22"/>
    <p:sldId id="394" r:id="rId23"/>
    <p:sldId id="268" r:id="rId24"/>
    <p:sldId id="277" r:id="rId25"/>
    <p:sldId id="278" r:id="rId26"/>
    <p:sldId id="284" r:id="rId27"/>
    <p:sldId id="285" r:id="rId28"/>
    <p:sldId id="286" r:id="rId29"/>
    <p:sldId id="287" r:id="rId30"/>
    <p:sldId id="288" r:id="rId31"/>
    <p:sldId id="290" r:id="rId32"/>
    <p:sldId id="321" r:id="rId33"/>
    <p:sldId id="317" r:id="rId34"/>
    <p:sldId id="292" r:id="rId35"/>
    <p:sldId id="402" r:id="rId36"/>
    <p:sldId id="303" r:id="rId37"/>
    <p:sldId id="304" r:id="rId38"/>
    <p:sldId id="305" r:id="rId39"/>
    <p:sldId id="306" r:id="rId40"/>
    <p:sldId id="307" r:id="rId41"/>
    <p:sldId id="308" r:id="rId42"/>
    <p:sldId id="309" r:id="rId43"/>
    <p:sldId id="310" r:id="rId44"/>
    <p:sldId id="319" r:id="rId45"/>
    <p:sldId id="316" r:id="rId46"/>
    <p:sldId id="312" r:id="rId47"/>
    <p:sldId id="400" r:id="rId48"/>
    <p:sldId id="401" r:id="rId49"/>
    <p:sldId id="404" r:id="rId50"/>
    <p:sldId id="313" r:id="rId51"/>
    <p:sldId id="293" r:id="rId52"/>
    <p:sldId id="294" r:id="rId53"/>
    <p:sldId id="295" r:id="rId54"/>
    <p:sldId id="296" r:id="rId55"/>
    <p:sldId id="297" r:id="rId56"/>
    <p:sldId id="299" r:id="rId57"/>
    <p:sldId id="320" r:id="rId58"/>
    <p:sldId id="318" r:id="rId59"/>
    <p:sldId id="301" r:id="rId60"/>
    <p:sldId id="395" r:id="rId61"/>
    <p:sldId id="396" r:id="rId62"/>
    <p:sldId id="397" r:id="rId63"/>
    <p:sldId id="398" r:id="rId64"/>
    <p:sldId id="302" r:id="rId65"/>
    <p:sldId id="393" r:id="rId66"/>
    <p:sldId id="403" r:id="rId67"/>
    <p:sldId id="275" r:id="rId68"/>
  </p:sldIdLst>
  <p:sldSz cx="18288000" cy="10287000"/>
  <p:notesSz cx="6858000" cy="9144000"/>
  <p:embeddedFontLst>
    <p:embeddedFont>
      <p:font typeface="Calibri" panose="020F0502020204030204" pitchFamily="34" charset="0"/>
      <p:regular r:id="rId70"/>
      <p:bold r:id="rId71"/>
      <p:italic r:id="rId72"/>
      <p:boldItalic r:id="rId73"/>
    </p:embeddedFont>
    <p:embeddedFont>
      <p:font typeface="Poppins" panose="00000500000000000000" pitchFamily="2" charset="0"/>
      <p:regular r:id="rId74"/>
      <p:bold r:id="rId75"/>
      <p:italic r:id="rId76"/>
      <p:boldItalic r:id="rId77"/>
    </p:embeddedFont>
    <p:embeddedFont>
      <p:font typeface="Poppins Bold" panose="00000800000000000000" charset="0"/>
      <p:regular r:id="rId78"/>
    </p:embeddedFont>
    <p:embeddedFont>
      <p:font typeface="Poppins ExtraBold" panose="00000900000000000000" pitchFamily="2" charset="0"/>
      <p:bold r:id="rId79"/>
      <p:boldItalic r:id="rId80"/>
    </p:embeddedFont>
    <p:embeddedFont>
      <p:font typeface="Trebuchet MS" panose="020B0603020202020204" pitchFamily="34" charset="0"/>
      <p:regular r:id="rId81"/>
      <p:bold r:id="rId82"/>
      <p:italic r:id="rId83"/>
      <p:boldItalic r:id="rId84"/>
    </p:embeddedFont>
    <p:embeddedFont>
      <p:font typeface="Wingdings 3" panose="05040102010807070707" pitchFamily="18" charset="2"/>
      <p:regular r:id="rId8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5490"/>
    <a:srgbClr val="0E1E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5101" autoAdjust="0"/>
  </p:normalViewPr>
  <p:slideViewPr>
    <p:cSldViewPr>
      <p:cViewPr varScale="1">
        <p:scale>
          <a:sx n="53" d="100"/>
          <a:sy n="53" d="100"/>
        </p:scale>
        <p:origin x="763"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3.fntdata"/><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A3B24C-0ABD-4992-947D-54AA8C507A0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CC2EA150-6CE8-4EBB-9678-31F1ED3A792E}">
      <dgm:prSet/>
      <dgm:spPr/>
      <dgm:t>
        <a:bodyPr/>
        <a:lstStyle/>
        <a:p>
          <a:r>
            <a:rPr lang="en-US"/>
            <a:t>INTRODUCTION</a:t>
          </a:r>
        </a:p>
      </dgm:t>
    </dgm:pt>
    <dgm:pt modelId="{9440C14F-C8F7-43B0-A66E-1E315860920E}" type="parTrans" cxnId="{812D754C-EA93-42A3-80B9-12055554F12E}">
      <dgm:prSet/>
      <dgm:spPr/>
      <dgm:t>
        <a:bodyPr/>
        <a:lstStyle/>
        <a:p>
          <a:endParaRPr lang="en-US"/>
        </a:p>
      </dgm:t>
    </dgm:pt>
    <dgm:pt modelId="{3F83A27E-A2A3-4B37-AAAF-37CF6C066414}" type="sibTrans" cxnId="{812D754C-EA93-42A3-80B9-12055554F12E}">
      <dgm:prSet/>
      <dgm:spPr/>
      <dgm:t>
        <a:bodyPr/>
        <a:lstStyle/>
        <a:p>
          <a:endParaRPr lang="en-US"/>
        </a:p>
      </dgm:t>
    </dgm:pt>
    <dgm:pt modelId="{9D4E2CFB-7543-4A58-B997-186E405E23E0}">
      <dgm:prSet/>
      <dgm:spPr/>
      <dgm:t>
        <a:bodyPr/>
        <a:lstStyle/>
        <a:p>
          <a:r>
            <a:rPr lang="en-US" dirty="0"/>
            <a:t>RESEARCH PROBLEMS</a:t>
          </a:r>
        </a:p>
      </dgm:t>
    </dgm:pt>
    <dgm:pt modelId="{001D888A-B205-42E5-9644-778748508DDC}" type="parTrans" cxnId="{908FF478-5E51-4AEC-8BFD-05AD9329CFA6}">
      <dgm:prSet/>
      <dgm:spPr/>
      <dgm:t>
        <a:bodyPr/>
        <a:lstStyle/>
        <a:p>
          <a:endParaRPr lang="en-US"/>
        </a:p>
      </dgm:t>
    </dgm:pt>
    <dgm:pt modelId="{86755F70-DC67-475E-9A26-7C111AC4D2B1}" type="sibTrans" cxnId="{908FF478-5E51-4AEC-8BFD-05AD9329CFA6}">
      <dgm:prSet/>
      <dgm:spPr/>
      <dgm:t>
        <a:bodyPr/>
        <a:lstStyle/>
        <a:p>
          <a:endParaRPr lang="en-US"/>
        </a:p>
      </dgm:t>
    </dgm:pt>
    <dgm:pt modelId="{47FF680A-6C69-4F2D-AFBF-4A9F98242ACE}">
      <dgm:prSet/>
      <dgm:spPr/>
      <dgm:t>
        <a:bodyPr/>
        <a:lstStyle/>
        <a:p>
          <a:r>
            <a:rPr lang="en-US"/>
            <a:t>OBJECTIVES</a:t>
          </a:r>
        </a:p>
      </dgm:t>
    </dgm:pt>
    <dgm:pt modelId="{A830FA5B-F0D8-407E-9200-7D907C5A0DF5}" type="parTrans" cxnId="{CF4B9ADB-B625-4B69-A8DF-BF7E6BFB6C45}">
      <dgm:prSet/>
      <dgm:spPr/>
      <dgm:t>
        <a:bodyPr/>
        <a:lstStyle/>
        <a:p>
          <a:endParaRPr lang="en-US"/>
        </a:p>
      </dgm:t>
    </dgm:pt>
    <dgm:pt modelId="{4BFD1814-D86B-47C4-8335-BAB28123D359}" type="sibTrans" cxnId="{CF4B9ADB-B625-4B69-A8DF-BF7E6BFB6C45}">
      <dgm:prSet/>
      <dgm:spPr/>
      <dgm:t>
        <a:bodyPr/>
        <a:lstStyle/>
        <a:p>
          <a:endParaRPr lang="en-US"/>
        </a:p>
      </dgm:t>
    </dgm:pt>
    <dgm:pt modelId="{295B3D5F-C8AF-4139-9EF5-829975E3B4AF}">
      <dgm:prSet/>
      <dgm:spPr/>
      <dgm:t>
        <a:bodyPr/>
        <a:lstStyle/>
        <a:p>
          <a:r>
            <a:rPr lang="en-US"/>
            <a:t>SYSTEM OVERVIEW DIAGRAM</a:t>
          </a:r>
        </a:p>
      </dgm:t>
    </dgm:pt>
    <dgm:pt modelId="{EAD5A38B-AB0F-49DF-8EDC-3E0FC4CCC418}" type="parTrans" cxnId="{6682A349-CAE3-4D25-9D11-8363D2BA5C7D}">
      <dgm:prSet/>
      <dgm:spPr/>
      <dgm:t>
        <a:bodyPr/>
        <a:lstStyle/>
        <a:p>
          <a:endParaRPr lang="en-US"/>
        </a:p>
      </dgm:t>
    </dgm:pt>
    <dgm:pt modelId="{A5E11CCD-E29C-445A-9A84-83FED84FA74D}" type="sibTrans" cxnId="{6682A349-CAE3-4D25-9D11-8363D2BA5C7D}">
      <dgm:prSet/>
      <dgm:spPr/>
      <dgm:t>
        <a:bodyPr/>
        <a:lstStyle/>
        <a:p>
          <a:endParaRPr lang="en-US"/>
        </a:p>
      </dgm:t>
    </dgm:pt>
    <dgm:pt modelId="{D5189544-513A-4B33-9D6D-42E3045ED381}">
      <dgm:prSet/>
      <dgm:spPr/>
      <dgm:t>
        <a:bodyPr/>
        <a:lstStyle/>
        <a:p>
          <a:r>
            <a:rPr lang="en-US" dirty="0"/>
            <a:t>INDIVIDUAL PROGRESS </a:t>
          </a:r>
        </a:p>
      </dgm:t>
    </dgm:pt>
    <dgm:pt modelId="{FF8AF5ED-24C6-492E-892B-FB24529592A0}" type="parTrans" cxnId="{3AFAE40B-6340-4ED3-9942-52A005C0679D}">
      <dgm:prSet/>
      <dgm:spPr/>
      <dgm:t>
        <a:bodyPr/>
        <a:lstStyle/>
        <a:p>
          <a:endParaRPr lang="en-US"/>
        </a:p>
      </dgm:t>
    </dgm:pt>
    <dgm:pt modelId="{9EA4C92F-2F63-4A79-8470-A18AD197AEB2}" type="sibTrans" cxnId="{3AFAE40B-6340-4ED3-9942-52A005C0679D}">
      <dgm:prSet/>
      <dgm:spPr/>
      <dgm:t>
        <a:bodyPr/>
        <a:lstStyle/>
        <a:p>
          <a:endParaRPr lang="en-US"/>
        </a:p>
      </dgm:t>
    </dgm:pt>
    <dgm:pt modelId="{0D33A4B9-A1A6-4441-BC5A-729F51D62B80}">
      <dgm:prSet/>
      <dgm:spPr/>
      <dgm:t>
        <a:bodyPr/>
        <a:lstStyle/>
        <a:p>
          <a:r>
            <a:rPr lang="en-US" dirty="0"/>
            <a:t>Objectives &amp; Project Completion</a:t>
          </a:r>
        </a:p>
      </dgm:t>
    </dgm:pt>
    <dgm:pt modelId="{1139A9B9-A836-4398-815C-0B2C62C1F4D4}" type="parTrans" cxnId="{69571FE9-71D4-49BD-B4E7-B0E46C6E1D58}">
      <dgm:prSet/>
      <dgm:spPr/>
      <dgm:t>
        <a:bodyPr/>
        <a:lstStyle/>
        <a:p>
          <a:endParaRPr lang="en-US"/>
        </a:p>
      </dgm:t>
    </dgm:pt>
    <dgm:pt modelId="{12C3EC8E-6B5D-4CB4-8537-E8A331F303F4}" type="sibTrans" cxnId="{69571FE9-71D4-49BD-B4E7-B0E46C6E1D58}">
      <dgm:prSet/>
      <dgm:spPr/>
      <dgm:t>
        <a:bodyPr/>
        <a:lstStyle/>
        <a:p>
          <a:endParaRPr lang="en-US"/>
        </a:p>
      </dgm:t>
    </dgm:pt>
    <dgm:pt modelId="{95EE1198-B4D5-4B0F-BA7F-ADE77BFA22BC}">
      <dgm:prSet/>
      <dgm:spPr/>
      <dgm:t>
        <a:bodyPr/>
        <a:lstStyle/>
        <a:p>
          <a:r>
            <a:rPr lang="en-US"/>
            <a:t>OVERALL PROGRESS</a:t>
          </a:r>
        </a:p>
      </dgm:t>
    </dgm:pt>
    <dgm:pt modelId="{9BFE14AD-CE62-4784-8D4F-4972E76E6B5E}" type="parTrans" cxnId="{65BB59CD-DF3D-498D-A867-51E053BD96CD}">
      <dgm:prSet/>
      <dgm:spPr/>
      <dgm:t>
        <a:bodyPr/>
        <a:lstStyle/>
        <a:p>
          <a:endParaRPr lang="en-US"/>
        </a:p>
      </dgm:t>
    </dgm:pt>
    <dgm:pt modelId="{0097E4C8-FADE-4599-B1B6-8E1C350CAC03}" type="sibTrans" cxnId="{65BB59CD-DF3D-498D-A867-51E053BD96CD}">
      <dgm:prSet/>
      <dgm:spPr/>
      <dgm:t>
        <a:bodyPr/>
        <a:lstStyle/>
        <a:p>
          <a:endParaRPr lang="en-US"/>
        </a:p>
      </dgm:t>
    </dgm:pt>
    <dgm:pt modelId="{C23E03E7-C085-4445-B859-023A210455E9}">
      <dgm:prSet/>
      <dgm:spPr/>
      <dgm:t>
        <a:bodyPr/>
        <a:lstStyle/>
        <a:p>
          <a:r>
            <a:rPr lang="en-US" dirty="0"/>
            <a:t>Next</a:t>
          </a:r>
          <a:r>
            <a:rPr lang="en-US" baseline="0" dirty="0"/>
            <a:t> Expected Progress</a:t>
          </a:r>
          <a:endParaRPr lang="en-US" dirty="0"/>
        </a:p>
      </dgm:t>
    </dgm:pt>
    <dgm:pt modelId="{C352A262-9D54-4DCB-8BAC-0CC1908A776A}" type="parTrans" cxnId="{1FABEC71-6D3F-42B9-964D-1FF340F5001C}">
      <dgm:prSet/>
      <dgm:spPr/>
      <dgm:t>
        <a:bodyPr/>
        <a:lstStyle/>
        <a:p>
          <a:endParaRPr lang="en-US"/>
        </a:p>
      </dgm:t>
    </dgm:pt>
    <dgm:pt modelId="{5EEFF559-9E6E-45AB-930A-A4B84C595CC9}" type="sibTrans" cxnId="{1FABEC71-6D3F-42B9-964D-1FF340F5001C}">
      <dgm:prSet/>
      <dgm:spPr/>
      <dgm:t>
        <a:bodyPr/>
        <a:lstStyle/>
        <a:p>
          <a:endParaRPr lang="en-US"/>
        </a:p>
      </dgm:t>
    </dgm:pt>
    <dgm:pt modelId="{8A598E2A-8868-40B4-AFC6-D5536F458C81}">
      <dgm:prSet/>
      <dgm:spPr/>
      <dgm:t>
        <a:bodyPr/>
        <a:lstStyle/>
        <a:p>
          <a:r>
            <a:rPr lang="en-US"/>
            <a:t>BUDGET</a:t>
          </a:r>
        </a:p>
      </dgm:t>
    </dgm:pt>
    <dgm:pt modelId="{2B24E0F5-F8F1-4671-B74C-C30DCD17BD9F}" type="parTrans" cxnId="{A18CB113-D9F5-45A6-8625-EB64C4AC0E14}">
      <dgm:prSet/>
      <dgm:spPr/>
      <dgm:t>
        <a:bodyPr/>
        <a:lstStyle/>
        <a:p>
          <a:endParaRPr lang="en-US"/>
        </a:p>
      </dgm:t>
    </dgm:pt>
    <dgm:pt modelId="{611DCFD6-0FF0-4567-8B8A-C3C458B5DB74}" type="sibTrans" cxnId="{A18CB113-D9F5-45A6-8625-EB64C4AC0E14}">
      <dgm:prSet/>
      <dgm:spPr/>
      <dgm:t>
        <a:bodyPr/>
        <a:lstStyle/>
        <a:p>
          <a:endParaRPr lang="en-US"/>
        </a:p>
      </dgm:t>
    </dgm:pt>
    <dgm:pt modelId="{147D2C7E-D88C-42FB-96F5-6EBC19EF2C6E}">
      <dgm:prSet/>
      <dgm:spPr/>
      <dgm:t>
        <a:bodyPr/>
        <a:lstStyle/>
        <a:p>
          <a:r>
            <a:rPr lang="en-US" dirty="0"/>
            <a:t>Project</a:t>
          </a:r>
          <a:r>
            <a:rPr lang="en-US" baseline="0" dirty="0"/>
            <a:t> Evidence</a:t>
          </a:r>
          <a:endParaRPr lang="en-US" dirty="0"/>
        </a:p>
      </dgm:t>
    </dgm:pt>
    <dgm:pt modelId="{D0F8374F-AD60-4F11-9D55-AC0A8F4ED2D7}" type="sibTrans" cxnId="{2E497362-E9F6-43EA-A82D-3B75DCE9B51F}">
      <dgm:prSet/>
      <dgm:spPr/>
      <dgm:t>
        <a:bodyPr/>
        <a:lstStyle/>
        <a:p>
          <a:endParaRPr lang="en-US"/>
        </a:p>
      </dgm:t>
    </dgm:pt>
    <dgm:pt modelId="{C9C156AF-7946-4A42-AC92-E5C5C4D0F72E}" type="parTrans" cxnId="{2E497362-E9F6-43EA-A82D-3B75DCE9B51F}">
      <dgm:prSet/>
      <dgm:spPr/>
      <dgm:t>
        <a:bodyPr/>
        <a:lstStyle/>
        <a:p>
          <a:endParaRPr lang="en-US"/>
        </a:p>
      </dgm:t>
    </dgm:pt>
    <dgm:pt modelId="{1578A0AD-1A95-44AF-B411-9D95DD7A3609}" type="pres">
      <dgm:prSet presAssocID="{CCA3B24C-0ABD-4992-947D-54AA8C507A0C}" presName="diagram" presStyleCnt="0">
        <dgm:presLayoutVars>
          <dgm:dir/>
          <dgm:resizeHandles val="exact"/>
        </dgm:presLayoutVars>
      </dgm:prSet>
      <dgm:spPr/>
    </dgm:pt>
    <dgm:pt modelId="{519C108F-6DE8-453E-9AA3-21428897B9C4}" type="pres">
      <dgm:prSet presAssocID="{CC2EA150-6CE8-4EBB-9678-31F1ED3A792E}" presName="node" presStyleLbl="node1" presStyleIdx="0" presStyleCnt="10">
        <dgm:presLayoutVars>
          <dgm:bulletEnabled val="1"/>
        </dgm:presLayoutVars>
      </dgm:prSet>
      <dgm:spPr/>
    </dgm:pt>
    <dgm:pt modelId="{4B11BC69-9C66-47B7-8178-035D912FBA1C}" type="pres">
      <dgm:prSet presAssocID="{3F83A27E-A2A3-4B37-AAAF-37CF6C066414}" presName="sibTrans" presStyleLbl="sibTrans2D1" presStyleIdx="0" presStyleCnt="9"/>
      <dgm:spPr/>
    </dgm:pt>
    <dgm:pt modelId="{D9CB4E3B-5433-45DE-9B79-9EA0C70054D0}" type="pres">
      <dgm:prSet presAssocID="{3F83A27E-A2A3-4B37-AAAF-37CF6C066414}" presName="connectorText" presStyleLbl="sibTrans2D1" presStyleIdx="0" presStyleCnt="9"/>
      <dgm:spPr/>
    </dgm:pt>
    <dgm:pt modelId="{AF3B6321-ACEB-4C52-BDFF-C8E7130F6731}" type="pres">
      <dgm:prSet presAssocID="{9D4E2CFB-7543-4A58-B997-186E405E23E0}" presName="node" presStyleLbl="node1" presStyleIdx="1" presStyleCnt="10">
        <dgm:presLayoutVars>
          <dgm:bulletEnabled val="1"/>
        </dgm:presLayoutVars>
      </dgm:prSet>
      <dgm:spPr/>
    </dgm:pt>
    <dgm:pt modelId="{459236E3-7DFA-4741-A77F-273692EE0BFF}" type="pres">
      <dgm:prSet presAssocID="{86755F70-DC67-475E-9A26-7C111AC4D2B1}" presName="sibTrans" presStyleLbl="sibTrans2D1" presStyleIdx="1" presStyleCnt="9"/>
      <dgm:spPr/>
    </dgm:pt>
    <dgm:pt modelId="{64444944-0112-41A7-9EAD-1BE00645F103}" type="pres">
      <dgm:prSet presAssocID="{86755F70-DC67-475E-9A26-7C111AC4D2B1}" presName="connectorText" presStyleLbl="sibTrans2D1" presStyleIdx="1" presStyleCnt="9"/>
      <dgm:spPr/>
    </dgm:pt>
    <dgm:pt modelId="{B8DDB898-87C4-4D18-BC9F-E0C241977B82}" type="pres">
      <dgm:prSet presAssocID="{47FF680A-6C69-4F2D-AFBF-4A9F98242ACE}" presName="node" presStyleLbl="node1" presStyleIdx="2" presStyleCnt="10">
        <dgm:presLayoutVars>
          <dgm:bulletEnabled val="1"/>
        </dgm:presLayoutVars>
      </dgm:prSet>
      <dgm:spPr/>
    </dgm:pt>
    <dgm:pt modelId="{E38A4D48-A209-4C89-AE37-DC75FFAC4678}" type="pres">
      <dgm:prSet presAssocID="{4BFD1814-D86B-47C4-8335-BAB28123D359}" presName="sibTrans" presStyleLbl="sibTrans2D1" presStyleIdx="2" presStyleCnt="9"/>
      <dgm:spPr/>
    </dgm:pt>
    <dgm:pt modelId="{D920662D-3392-447F-B5FD-7B6CFB7C97EA}" type="pres">
      <dgm:prSet presAssocID="{4BFD1814-D86B-47C4-8335-BAB28123D359}" presName="connectorText" presStyleLbl="sibTrans2D1" presStyleIdx="2" presStyleCnt="9"/>
      <dgm:spPr/>
    </dgm:pt>
    <dgm:pt modelId="{5FCF4DE1-1E2F-415C-B063-75A2C3896C19}" type="pres">
      <dgm:prSet presAssocID="{295B3D5F-C8AF-4139-9EF5-829975E3B4AF}" presName="node" presStyleLbl="node1" presStyleIdx="3" presStyleCnt="10">
        <dgm:presLayoutVars>
          <dgm:bulletEnabled val="1"/>
        </dgm:presLayoutVars>
      </dgm:prSet>
      <dgm:spPr/>
    </dgm:pt>
    <dgm:pt modelId="{208427D4-FAC7-4316-81B4-96F5802582FC}" type="pres">
      <dgm:prSet presAssocID="{A5E11CCD-E29C-445A-9A84-83FED84FA74D}" presName="sibTrans" presStyleLbl="sibTrans2D1" presStyleIdx="3" presStyleCnt="9"/>
      <dgm:spPr/>
    </dgm:pt>
    <dgm:pt modelId="{CC9296CF-D9D9-463D-956C-4462AB6D3692}" type="pres">
      <dgm:prSet presAssocID="{A5E11CCD-E29C-445A-9A84-83FED84FA74D}" presName="connectorText" presStyleLbl="sibTrans2D1" presStyleIdx="3" presStyleCnt="9"/>
      <dgm:spPr/>
    </dgm:pt>
    <dgm:pt modelId="{36DDC00B-390A-4D9E-929F-9EAFF9C6064E}" type="pres">
      <dgm:prSet presAssocID="{D5189544-513A-4B33-9D6D-42E3045ED381}" presName="node" presStyleLbl="node1" presStyleIdx="4" presStyleCnt="10">
        <dgm:presLayoutVars>
          <dgm:bulletEnabled val="1"/>
        </dgm:presLayoutVars>
      </dgm:prSet>
      <dgm:spPr/>
    </dgm:pt>
    <dgm:pt modelId="{70BB31A6-38F9-4E10-A8CB-CF8A102324BC}" type="pres">
      <dgm:prSet presAssocID="{9EA4C92F-2F63-4A79-8470-A18AD197AEB2}" presName="sibTrans" presStyleLbl="sibTrans2D1" presStyleIdx="4" presStyleCnt="9"/>
      <dgm:spPr/>
    </dgm:pt>
    <dgm:pt modelId="{45700C16-2585-472F-90ED-FECDDB64F2D7}" type="pres">
      <dgm:prSet presAssocID="{9EA4C92F-2F63-4A79-8470-A18AD197AEB2}" presName="connectorText" presStyleLbl="sibTrans2D1" presStyleIdx="4" presStyleCnt="9"/>
      <dgm:spPr/>
    </dgm:pt>
    <dgm:pt modelId="{CD655B91-9D81-4E55-8E5A-73E29107FB7B}" type="pres">
      <dgm:prSet presAssocID="{0D33A4B9-A1A6-4441-BC5A-729F51D62B80}" presName="node" presStyleLbl="node1" presStyleIdx="5" presStyleCnt="10">
        <dgm:presLayoutVars>
          <dgm:bulletEnabled val="1"/>
        </dgm:presLayoutVars>
      </dgm:prSet>
      <dgm:spPr/>
    </dgm:pt>
    <dgm:pt modelId="{34976613-0B26-43F6-AFB1-280C5526EBF4}" type="pres">
      <dgm:prSet presAssocID="{12C3EC8E-6B5D-4CB4-8537-E8A331F303F4}" presName="sibTrans" presStyleLbl="sibTrans2D1" presStyleIdx="5" presStyleCnt="9"/>
      <dgm:spPr/>
    </dgm:pt>
    <dgm:pt modelId="{4A1869B7-560D-4A10-BD1E-B033351A2EC1}" type="pres">
      <dgm:prSet presAssocID="{12C3EC8E-6B5D-4CB4-8537-E8A331F303F4}" presName="connectorText" presStyleLbl="sibTrans2D1" presStyleIdx="5" presStyleCnt="9"/>
      <dgm:spPr/>
    </dgm:pt>
    <dgm:pt modelId="{B7C2D932-BE0B-4CAF-AD86-3729B2344D24}" type="pres">
      <dgm:prSet presAssocID="{95EE1198-B4D5-4B0F-BA7F-ADE77BFA22BC}" presName="node" presStyleLbl="node1" presStyleIdx="6" presStyleCnt="10">
        <dgm:presLayoutVars>
          <dgm:bulletEnabled val="1"/>
        </dgm:presLayoutVars>
      </dgm:prSet>
      <dgm:spPr/>
    </dgm:pt>
    <dgm:pt modelId="{AF4C10D2-094F-49A8-96E5-A878A5A8CEE9}" type="pres">
      <dgm:prSet presAssocID="{0097E4C8-FADE-4599-B1B6-8E1C350CAC03}" presName="sibTrans" presStyleLbl="sibTrans2D1" presStyleIdx="6" presStyleCnt="9"/>
      <dgm:spPr/>
    </dgm:pt>
    <dgm:pt modelId="{9D1D4094-0540-412C-854F-3BBF3A6E6115}" type="pres">
      <dgm:prSet presAssocID="{0097E4C8-FADE-4599-B1B6-8E1C350CAC03}" presName="connectorText" presStyleLbl="sibTrans2D1" presStyleIdx="6" presStyleCnt="9"/>
      <dgm:spPr/>
    </dgm:pt>
    <dgm:pt modelId="{941BD563-8FE3-4FB7-93C2-D785CFEE017B}" type="pres">
      <dgm:prSet presAssocID="{C23E03E7-C085-4445-B859-023A210455E9}" presName="node" presStyleLbl="node1" presStyleIdx="7" presStyleCnt="10">
        <dgm:presLayoutVars>
          <dgm:bulletEnabled val="1"/>
        </dgm:presLayoutVars>
      </dgm:prSet>
      <dgm:spPr/>
    </dgm:pt>
    <dgm:pt modelId="{A818644B-47CC-4673-A4E5-CD3B713783F7}" type="pres">
      <dgm:prSet presAssocID="{5EEFF559-9E6E-45AB-930A-A4B84C595CC9}" presName="sibTrans" presStyleLbl="sibTrans2D1" presStyleIdx="7" presStyleCnt="9"/>
      <dgm:spPr/>
    </dgm:pt>
    <dgm:pt modelId="{CCD9A79F-A10B-48C3-8491-533A2EA20A75}" type="pres">
      <dgm:prSet presAssocID="{5EEFF559-9E6E-45AB-930A-A4B84C595CC9}" presName="connectorText" presStyleLbl="sibTrans2D1" presStyleIdx="7" presStyleCnt="9"/>
      <dgm:spPr/>
    </dgm:pt>
    <dgm:pt modelId="{CEBD9AA8-F396-4C39-AF15-5EF4F98F84DF}" type="pres">
      <dgm:prSet presAssocID="{147D2C7E-D88C-42FB-96F5-6EBC19EF2C6E}" presName="node" presStyleLbl="node1" presStyleIdx="8" presStyleCnt="10">
        <dgm:presLayoutVars>
          <dgm:bulletEnabled val="1"/>
        </dgm:presLayoutVars>
      </dgm:prSet>
      <dgm:spPr/>
    </dgm:pt>
    <dgm:pt modelId="{CB54ADA1-64F0-4E15-99C1-DBC735EA6C3C}" type="pres">
      <dgm:prSet presAssocID="{D0F8374F-AD60-4F11-9D55-AC0A8F4ED2D7}" presName="sibTrans" presStyleLbl="sibTrans2D1" presStyleIdx="8" presStyleCnt="9"/>
      <dgm:spPr/>
    </dgm:pt>
    <dgm:pt modelId="{280CEABA-466F-4F1B-B591-96188DEE74E3}" type="pres">
      <dgm:prSet presAssocID="{D0F8374F-AD60-4F11-9D55-AC0A8F4ED2D7}" presName="connectorText" presStyleLbl="sibTrans2D1" presStyleIdx="8" presStyleCnt="9"/>
      <dgm:spPr/>
    </dgm:pt>
    <dgm:pt modelId="{7F6432A5-FBA5-4D5B-AB58-FF810D00CECA}" type="pres">
      <dgm:prSet presAssocID="{8A598E2A-8868-40B4-AFC6-D5536F458C81}" presName="node" presStyleLbl="node1" presStyleIdx="9" presStyleCnt="10">
        <dgm:presLayoutVars>
          <dgm:bulletEnabled val="1"/>
        </dgm:presLayoutVars>
      </dgm:prSet>
      <dgm:spPr/>
    </dgm:pt>
  </dgm:ptLst>
  <dgm:cxnLst>
    <dgm:cxn modelId="{BC8A3008-ED3D-420E-A74B-3975E6E45004}" type="presOf" srcId="{12C3EC8E-6B5D-4CB4-8537-E8A331F303F4}" destId="{34976613-0B26-43F6-AFB1-280C5526EBF4}" srcOrd="0" destOrd="0" presId="urn:microsoft.com/office/officeart/2005/8/layout/process5"/>
    <dgm:cxn modelId="{3AFAE40B-6340-4ED3-9942-52A005C0679D}" srcId="{CCA3B24C-0ABD-4992-947D-54AA8C507A0C}" destId="{D5189544-513A-4B33-9D6D-42E3045ED381}" srcOrd="4" destOrd="0" parTransId="{FF8AF5ED-24C6-492E-892B-FB24529592A0}" sibTransId="{9EA4C92F-2F63-4A79-8470-A18AD197AEB2}"/>
    <dgm:cxn modelId="{A18CB113-D9F5-45A6-8625-EB64C4AC0E14}" srcId="{CCA3B24C-0ABD-4992-947D-54AA8C507A0C}" destId="{8A598E2A-8868-40B4-AFC6-D5536F458C81}" srcOrd="9" destOrd="0" parTransId="{2B24E0F5-F8F1-4671-B74C-C30DCD17BD9F}" sibTransId="{611DCFD6-0FF0-4567-8B8A-C3C458B5DB74}"/>
    <dgm:cxn modelId="{FD376818-3190-48D3-A256-FF76CF3100C8}" type="presOf" srcId="{A5E11CCD-E29C-445A-9A84-83FED84FA74D}" destId="{CC9296CF-D9D9-463D-956C-4462AB6D3692}" srcOrd="1" destOrd="0" presId="urn:microsoft.com/office/officeart/2005/8/layout/process5"/>
    <dgm:cxn modelId="{7C0A9421-8DB0-4670-9292-3DD6FC291CD7}" type="presOf" srcId="{86755F70-DC67-475E-9A26-7C111AC4D2B1}" destId="{459236E3-7DFA-4741-A77F-273692EE0BFF}" srcOrd="0" destOrd="0" presId="urn:microsoft.com/office/officeart/2005/8/layout/process5"/>
    <dgm:cxn modelId="{B6258225-1C60-4428-83F3-343E6722FF57}" type="presOf" srcId="{A5E11CCD-E29C-445A-9A84-83FED84FA74D}" destId="{208427D4-FAC7-4316-81B4-96F5802582FC}" srcOrd="0" destOrd="0" presId="urn:microsoft.com/office/officeart/2005/8/layout/process5"/>
    <dgm:cxn modelId="{87EDAE27-8975-48EE-B890-43F75B55436E}" type="presOf" srcId="{0097E4C8-FADE-4599-B1B6-8E1C350CAC03}" destId="{9D1D4094-0540-412C-854F-3BBF3A6E6115}" srcOrd="1" destOrd="0" presId="urn:microsoft.com/office/officeart/2005/8/layout/process5"/>
    <dgm:cxn modelId="{306A1E31-5508-440E-B09D-7524D5E10EA0}" type="presOf" srcId="{47FF680A-6C69-4F2D-AFBF-4A9F98242ACE}" destId="{B8DDB898-87C4-4D18-BC9F-E0C241977B82}" srcOrd="0" destOrd="0" presId="urn:microsoft.com/office/officeart/2005/8/layout/process5"/>
    <dgm:cxn modelId="{97D0FD32-B49F-49DE-9849-5D4E316EA76C}" type="presOf" srcId="{C23E03E7-C085-4445-B859-023A210455E9}" destId="{941BD563-8FE3-4FB7-93C2-D785CFEE017B}" srcOrd="0" destOrd="0" presId="urn:microsoft.com/office/officeart/2005/8/layout/process5"/>
    <dgm:cxn modelId="{9ADE8F34-4094-4E28-A749-E9E30842C58F}" type="presOf" srcId="{5EEFF559-9E6E-45AB-930A-A4B84C595CC9}" destId="{A818644B-47CC-4673-A4E5-CD3B713783F7}" srcOrd="0" destOrd="0" presId="urn:microsoft.com/office/officeart/2005/8/layout/process5"/>
    <dgm:cxn modelId="{4E32DE35-124C-479D-8D99-867FA5C09CD3}" type="presOf" srcId="{147D2C7E-D88C-42FB-96F5-6EBC19EF2C6E}" destId="{CEBD9AA8-F396-4C39-AF15-5EF4F98F84DF}" srcOrd="0" destOrd="0" presId="urn:microsoft.com/office/officeart/2005/8/layout/process5"/>
    <dgm:cxn modelId="{BBA73F39-04FC-4911-A177-409E85AC30DF}" type="presOf" srcId="{D5189544-513A-4B33-9D6D-42E3045ED381}" destId="{36DDC00B-390A-4D9E-929F-9EAFF9C6064E}" srcOrd="0" destOrd="0" presId="urn:microsoft.com/office/officeart/2005/8/layout/process5"/>
    <dgm:cxn modelId="{D871B43A-8129-483A-8418-ECC1B17CD27F}" type="presOf" srcId="{5EEFF559-9E6E-45AB-930A-A4B84C595CC9}" destId="{CCD9A79F-A10B-48C3-8491-533A2EA20A75}" srcOrd="1" destOrd="0" presId="urn:microsoft.com/office/officeart/2005/8/layout/process5"/>
    <dgm:cxn modelId="{00E20F5F-C29A-43B0-AAF4-FE2FB081A505}" type="presOf" srcId="{295B3D5F-C8AF-4139-9EF5-829975E3B4AF}" destId="{5FCF4DE1-1E2F-415C-B063-75A2C3896C19}" srcOrd="0" destOrd="0" presId="urn:microsoft.com/office/officeart/2005/8/layout/process5"/>
    <dgm:cxn modelId="{2E497362-E9F6-43EA-A82D-3B75DCE9B51F}" srcId="{CCA3B24C-0ABD-4992-947D-54AA8C507A0C}" destId="{147D2C7E-D88C-42FB-96F5-6EBC19EF2C6E}" srcOrd="8" destOrd="0" parTransId="{C9C156AF-7946-4A42-AC92-E5C5C4D0F72E}" sibTransId="{D0F8374F-AD60-4F11-9D55-AC0A8F4ED2D7}"/>
    <dgm:cxn modelId="{BEF35C43-DEF3-4069-8B0B-EF85A610CBFB}" type="presOf" srcId="{86755F70-DC67-475E-9A26-7C111AC4D2B1}" destId="{64444944-0112-41A7-9EAD-1BE00645F103}" srcOrd="1" destOrd="0" presId="urn:microsoft.com/office/officeart/2005/8/layout/process5"/>
    <dgm:cxn modelId="{05B40245-CF8F-4A3F-8AE0-1103708A0E66}" type="presOf" srcId="{0D33A4B9-A1A6-4441-BC5A-729F51D62B80}" destId="{CD655B91-9D81-4E55-8E5A-73E29107FB7B}" srcOrd="0" destOrd="0" presId="urn:microsoft.com/office/officeart/2005/8/layout/process5"/>
    <dgm:cxn modelId="{B19BA145-10DF-40E5-9A7E-BC99FDAB7A79}" type="presOf" srcId="{D0F8374F-AD60-4F11-9D55-AC0A8F4ED2D7}" destId="{280CEABA-466F-4F1B-B591-96188DEE74E3}" srcOrd="1" destOrd="0" presId="urn:microsoft.com/office/officeart/2005/8/layout/process5"/>
    <dgm:cxn modelId="{6682A349-CAE3-4D25-9D11-8363D2BA5C7D}" srcId="{CCA3B24C-0ABD-4992-947D-54AA8C507A0C}" destId="{295B3D5F-C8AF-4139-9EF5-829975E3B4AF}" srcOrd="3" destOrd="0" parTransId="{EAD5A38B-AB0F-49DF-8EDC-3E0FC4CCC418}" sibTransId="{A5E11CCD-E29C-445A-9A84-83FED84FA74D}"/>
    <dgm:cxn modelId="{89EC1E4C-23D0-4DE2-950E-34B08A43A8E1}" type="presOf" srcId="{0097E4C8-FADE-4599-B1B6-8E1C350CAC03}" destId="{AF4C10D2-094F-49A8-96E5-A878A5A8CEE9}" srcOrd="0" destOrd="0" presId="urn:microsoft.com/office/officeart/2005/8/layout/process5"/>
    <dgm:cxn modelId="{812D754C-EA93-42A3-80B9-12055554F12E}" srcId="{CCA3B24C-0ABD-4992-947D-54AA8C507A0C}" destId="{CC2EA150-6CE8-4EBB-9678-31F1ED3A792E}" srcOrd="0" destOrd="0" parTransId="{9440C14F-C8F7-43B0-A66E-1E315860920E}" sibTransId="{3F83A27E-A2A3-4B37-AAAF-37CF6C066414}"/>
    <dgm:cxn modelId="{64D33151-D49A-4CCE-A213-0F69B04419F4}" type="presOf" srcId="{95EE1198-B4D5-4B0F-BA7F-ADE77BFA22BC}" destId="{B7C2D932-BE0B-4CAF-AD86-3729B2344D24}" srcOrd="0" destOrd="0" presId="urn:microsoft.com/office/officeart/2005/8/layout/process5"/>
    <dgm:cxn modelId="{1FABEC71-6D3F-42B9-964D-1FF340F5001C}" srcId="{CCA3B24C-0ABD-4992-947D-54AA8C507A0C}" destId="{C23E03E7-C085-4445-B859-023A210455E9}" srcOrd="7" destOrd="0" parTransId="{C352A262-9D54-4DCB-8BAC-0CC1908A776A}" sibTransId="{5EEFF559-9E6E-45AB-930A-A4B84C595CC9}"/>
    <dgm:cxn modelId="{908FF478-5E51-4AEC-8BFD-05AD9329CFA6}" srcId="{CCA3B24C-0ABD-4992-947D-54AA8C507A0C}" destId="{9D4E2CFB-7543-4A58-B997-186E405E23E0}" srcOrd="1" destOrd="0" parTransId="{001D888A-B205-42E5-9644-778748508DDC}" sibTransId="{86755F70-DC67-475E-9A26-7C111AC4D2B1}"/>
    <dgm:cxn modelId="{0B98BF59-5CE2-4220-85B7-1135EB68F279}" type="presOf" srcId="{3F83A27E-A2A3-4B37-AAAF-37CF6C066414}" destId="{D9CB4E3B-5433-45DE-9B79-9EA0C70054D0}" srcOrd="1" destOrd="0" presId="urn:microsoft.com/office/officeart/2005/8/layout/process5"/>
    <dgm:cxn modelId="{B7780B7B-9EA8-498F-A99F-3BE4CD7EE499}" type="presOf" srcId="{12C3EC8E-6B5D-4CB4-8537-E8A331F303F4}" destId="{4A1869B7-560D-4A10-BD1E-B033351A2EC1}" srcOrd="1" destOrd="0" presId="urn:microsoft.com/office/officeart/2005/8/layout/process5"/>
    <dgm:cxn modelId="{ED1D4F8A-4317-4D3D-AEC7-6C11120AD04A}" type="presOf" srcId="{CC2EA150-6CE8-4EBB-9678-31F1ED3A792E}" destId="{519C108F-6DE8-453E-9AA3-21428897B9C4}" srcOrd="0" destOrd="0" presId="urn:microsoft.com/office/officeart/2005/8/layout/process5"/>
    <dgm:cxn modelId="{B7BC819B-DF8E-4110-BD12-742EDC3CC288}" type="presOf" srcId="{D0F8374F-AD60-4F11-9D55-AC0A8F4ED2D7}" destId="{CB54ADA1-64F0-4E15-99C1-DBC735EA6C3C}" srcOrd="0" destOrd="0" presId="urn:microsoft.com/office/officeart/2005/8/layout/process5"/>
    <dgm:cxn modelId="{CD26DFC8-2814-4AE7-81BD-2677CB0233F1}" type="presOf" srcId="{4BFD1814-D86B-47C4-8335-BAB28123D359}" destId="{E38A4D48-A209-4C89-AE37-DC75FFAC4678}" srcOrd="0" destOrd="0" presId="urn:microsoft.com/office/officeart/2005/8/layout/process5"/>
    <dgm:cxn modelId="{CCAE3DCA-D772-4E5F-8582-E988F9AB46B0}" type="presOf" srcId="{9EA4C92F-2F63-4A79-8470-A18AD197AEB2}" destId="{45700C16-2585-472F-90ED-FECDDB64F2D7}" srcOrd="1" destOrd="0" presId="urn:microsoft.com/office/officeart/2005/8/layout/process5"/>
    <dgm:cxn modelId="{469E6DCC-F456-4C53-8363-50AFB3B41F64}" type="presOf" srcId="{9D4E2CFB-7543-4A58-B997-186E405E23E0}" destId="{AF3B6321-ACEB-4C52-BDFF-C8E7130F6731}" srcOrd="0" destOrd="0" presId="urn:microsoft.com/office/officeart/2005/8/layout/process5"/>
    <dgm:cxn modelId="{65BB59CD-DF3D-498D-A867-51E053BD96CD}" srcId="{CCA3B24C-0ABD-4992-947D-54AA8C507A0C}" destId="{95EE1198-B4D5-4B0F-BA7F-ADE77BFA22BC}" srcOrd="6" destOrd="0" parTransId="{9BFE14AD-CE62-4784-8D4F-4972E76E6B5E}" sibTransId="{0097E4C8-FADE-4599-B1B6-8E1C350CAC03}"/>
    <dgm:cxn modelId="{08E679D4-7EBD-4CD2-932D-2ACA4DED4E23}" type="presOf" srcId="{8A598E2A-8868-40B4-AFC6-D5536F458C81}" destId="{7F6432A5-FBA5-4D5B-AB58-FF810D00CECA}" srcOrd="0" destOrd="0" presId="urn:microsoft.com/office/officeart/2005/8/layout/process5"/>
    <dgm:cxn modelId="{CF4B9ADB-B625-4B69-A8DF-BF7E6BFB6C45}" srcId="{CCA3B24C-0ABD-4992-947D-54AA8C507A0C}" destId="{47FF680A-6C69-4F2D-AFBF-4A9F98242ACE}" srcOrd="2" destOrd="0" parTransId="{A830FA5B-F0D8-407E-9200-7D907C5A0DF5}" sibTransId="{4BFD1814-D86B-47C4-8335-BAB28123D359}"/>
    <dgm:cxn modelId="{3ED925E3-49CF-4C24-B2E8-5AFA4CD0772F}" type="presOf" srcId="{9EA4C92F-2F63-4A79-8470-A18AD197AEB2}" destId="{70BB31A6-38F9-4E10-A8CB-CF8A102324BC}" srcOrd="0" destOrd="0" presId="urn:microsoft.com/office/officeart/2005/8/layout/process5"/>
    <dgm:cxn modelId="{69571FE9-71D4-49BD-B4E7-B0E46C6E1D58}" srcId="{CCA3B24C-0ABD-4992-947D-54AA8C507A0C}" destId="{0D33A4B9-A1A6-4441-BC5A-729F51D62B80}" srcOrd="5" destOrd="0" parTransId="{1139A9B9-A836-4398-815C-0B2C62C1F4D4}" sibTransId="{12C3EC8E-6B5D-4CB4-8537-E8A331F303F4}"/>
    <dgm:cxn modelId="{69C4B3EE-DEBB-4A35-9FCA-D6AB4C266736}" type="presOf" srcId="{4BFD1814-D86B-47C4-8335-BAB28123D359}" destId="{D920662D-3392-447F-B5FD-7B6CFB7C97EA}" srcOrd="1" destOrd="0" presId="urn:microsoft.com/office/officeart/2005/8/layout/process5"/>
    <dgm:cxn modelId="{48EB81F7-7910-4A89-85C5-E4BB9EC76CCA}" type="presOf" srcId="{CCA3B24C-0ABD-4992-947D-54AA8C507A0C}" destId="{1578A0AD-1A95-44AF-B411-9D95DD7A3609}" srcOrd="0" destOrd="0" presId="urn:microsoft.com/office/officeart/2005/8/layout/process5"/>
    <dgm:cxn modelId="{318D07FB-2387-400B-BA8B-ACD87ABCEA7A}" type="presOf" srcId="{3F83A27E-A2A3-4B37-AAAF-37CF6C066414}" destId="{4B11BC69-9C66-47B7-8178-035D912FBA1C}" srcOrd="0" destOrd="0" presId="urn:microsoft.com/office/officeart/2005/8/layout/process5"/>
    <dgm:cxn modelId="{18E520F4-09E0-4428-AD6A-7518BE3A58B9}" type="presParOf" srcId="{1578A0AD-1A95-44AF-B411-9D95DD7A3609}" destId="{519C108F-6DE8-453E-9AA3-21428897B9C4}" srcOrd="0" destOrd="0" presId="urn:microsoft.com/office/officeart/2005/8/layout/process5"/>
    <dgm:cxn modelId="{0E1F41A6-FED4-4EC5-A650-7A2CCA5F0DBC}" type="presParOf" srcId="{1578A0AD-1A95-44AF-B411-9D95DD7A3609}" destId="{4B11BC69-9C66-47B7-8178-035D912FBA1C}" srcOrd="1" destOrd="0" presId="urn:microsoft.com/office/officeart/2005/8/layout/process5"/>
    <dgm:cxn modelId="{410DE8AC-1577-45AF-AC8C-69E579E006A1}" type="presParOf" srcId="{4B11BC69-9C66-47B7-8178-035D912FBA1C}" destId="{D9CB4E3B-5433-45DE-9B79-9EA0C70054D0}" srcOrd="0" destOrd="0" presId="urn:microsoft.com/office/officeart/2005/8/layout/process5"/>
    <dgm:cxn modelId="{432FC336-6223-4BCF-9220-AE311D1E6AB5}" type="presParOf" srcId="{1578A0AD-1A95-44AF-B411-9D95DD7A3609}" destId="{AF3B6321-ACEB-4C52-BDFF-C8E7130F6731}" srcOrd="2" destOrd="0" presId="urn:microsoft.com/office/officeart/2005/8/layout/process5"/>
    <dgm:cxn modelId="{FA4BB1EF-3F94-4DCE-A074-6D162815BAAF}" type="presParOf" srcId="{1578A0AD-1A95-44AF-B411-9D95DD7A3609}" destId="{459236E3-7DFA-4741-A77F-273692EE0BFF}" srcOrd="3" destOrd="0" presId="urn:microsoft.com/office/officeart/2005/8/layout/process5"/>
    <dgm:cxn modelId="{7E7CA86D-5CF9-484E-A34A-887C01E0D48F}" type="presParOf" srcId="{459236E3-7DFA-4741-A77F-273692EE0BFF}" destId="{64444944-0112-41A7-9EAD-1BE00645F103}" srcOrd="0" destOrd="0" presId="urn:microsoft.com/office/officeart/2005/8/layout/process5"/>
    <dgm:cxn modelId="{121771F1-8099-4DB5-A15C-65FE465503CD}" type="presParOf" srcId="{1578A0AD-1A95-44AF-B411-9D95DD7A3609}" destId="{B8DDB898-87C4-4D18-BC9F-E0C241977B82}" srcOrd="4" destOrd="0" presId="urn:microsoft.com/office/officeart/2005/8/layout/process5"/>
    <dgm:cxn modelId="{CD613992-C1F0-4834-9604-D1801DDE7518}" type="presParOf" srcId="{1578A0AD-1A95-44AF-B411-9D95DD7A3609}" destId="{E38A4D48-A209-4C89-AE37-DC75FFAC4678}" srcOrd="5" destOrd="0" presId="urn:microsoft.com/office/officeart/2005/8/layout/process5"/>
    <dgm:cxn modelId="{3C112B67-3FF2-4BA8-99BF-2C573A6DA524}" type="presParOf" srcId="{E38A4D48-A209-4C89-AE37-DC75FFAC4678}" destId="{D920662D-3392-447F-B5FD-7B6CFB7C97EA}" srcOrd="0" destOrd="0" presId="urn:microsoft.com/office/officeart/2005/8/layout/process5"/>
    <dgm:cxn modelId="{10377176-4F3A-4E8F-9497-1D32B0BADF2D}" type="presParOf" srcId="{1578A0AD-1A95-44AF-B411-9D95DD7A3609}" destId="{5FCF4DE1-1E2F-415C-B063-75A2C3896C19}" srcOrd="6" destOrd="0" presId="urn:microsoft.com/office/officeart/2005/8/layout/process5"/>
    <dgm:cxn modelId="{024E3DE4-7BBB-49FD-99CF-43E1E0C3D7D7}" type="presParOf" srcId="{1578A0AD-1A95-44AF-B411-9D95DD7A3609}" destId="{208427D4-FAC7-4316-81B4-96F5802582FC}" srcOrd="7" destOrd="0" presId="urn:microsoft.com/office/officeart/2005/8/layout/process5"/>
    <dgm:cxn modelId="{54012DC1-5B08-4AB5-85C9-F569AD0FFDAC}" type="presParOf" srcId="{208427D4-FAC7-4316-81B4-96F5802582FC}" destId="{CC9296CF-D9D9-463D-956C-4462AB6D3692}" srcOrd="0" destOrd="0" presId="urn:microsoft.com/office/officeart/2005/8/layout/process5"/>
    <dgm:cxn modelId="{1BB4D15D-DA54-4C1B-9A3B-D4BD88EF4A6D}" type="presParOf" srcId="{1578A0AD-1A95-44AF-B411-9D95DD7A3609}" destId="{36DDC00B-390A-4D9E-929F-9EAFF9C6064E}" srcOrd="8" destOrd="0" presId="urn:microsoft.com/office/officeart/2005/8/layout/process5"/>
    <dgm:cxn modelId="{DC0CC7FB-ECAD-4FAF-8052-25007D77ABB5}" type="presParOf" srcId="{1578A0AD-1A95-44AF-B411-9D95DD7A3609}" destId="{70BB31A6-38F9-4E10-A8CB-CF8A102324BC}" srcOrd="9" destOrd="0" presId="urn:microsoft.com/office/officeart/2005/8/layout/process5"/>
    <dgm:cxn modelId="{B3254DEA-BF9F-475B-9670-D81BD1BD23B4}" type="presParOf" srcId="{70BB31A6-38F9-4E10-A8CB-CF8A102324BC}" destId="{45700C16-2585-472F-90ED-FECDDB64F2D7}" srcOrd="0" destOrd="0" presId="urn:microsoft.com/office/officeart/2005/8/layout/process5"/>
    <dgm:cxn modelId="{693C3B5F-7D78-4B5A-BEB9-FCBD9548BE13}" type="presParOf" srcId="{1578A0AD-1A95-44AF-B411-9D95DD7A3609}" destId="{CD655B91-9D81-4E55-8E5A-73E29107FB7B}" srcOrd="10" destOrd="0" presId="urn:microsoft.com/office/officeart/2005/8/layout/process5"/>
    <dgm:cxn modelId="{881D9D5C-4149-4535-AD12-D5BA18B2EE91}" type="presParOf" srcId="{1578A0AD-1A95-44AF-B411-9D95DD7A3609}" destId="{34976613-0B26-43F6-AFB1-280C5526EBF4}" srcOrd="11" destOrd="0" presId="urn:microsoft.com/office/officeart/2005/8/layout/process5"/>
    <dgm:cxn modelId="{54646CD6-99E3-4044-B4B9-D6181040FB1F}" type="presParOf" srcId="{34976613-0B26-43F6-AFB1-280C5526EBF4}" destId="{4A1869B7-560D-4A10-BD1E-B033351A2EC1}" srcOrd="0" destOrd="0" presId="urn:microsoft.com/office/officeart/2005/8/layout/process5"/>
    <dgm:cxn modelId="{43B5E083-9D2D-4060-875C-7A5FB7D0A6AC}" type="presParOf" srcId="{1578A0AD-1A95-44AF-B411-9D95DD7A3609}" destId="{B7C2D932-BE0B-4CAF-AD86-3729B2344D24}" srcOrd="12" destOrd="0" presId="urn:microsoft.com/office/officeart/2005/8/layout/process5"/>
    <dgm:cxn modelId="{873D1C8F-B4E5-4EBC-AD0D-5A3F61A96193}" type="presParOf" srcId="{1578A0AD-1A95-44AF-B411-9D95DD7A3609}" destId="{AF4C10D2-094F-49A8-96E5-A878A5A8CEE9}" srcOrd="13" destOrd="0" presId="urn:microsoft.com/office/officeart/2005/8/layout/process5"/>
    <dgm:cxn modelId="{F8A745A6-ED45-4B1D-BE23-8FCE9BE99BAF}" type="presParOf" srcId="{AF4C10D2-094F-49A8-96E5-A878A5A8CEE9}" destId="{9D1D4094-0540-412C-854F-3BBF3A6E6115}" srcOrd="0" destOrd="0" presId="urn:microsoft.com/office/officeart/2005/8/layout/process5"/>
    <dgm:cxn modelId="{E13AF7EF-C71B-4C55-A408-B869667E783F}" type="presParOf" srcId="{1578A0AD-1A95-44AF-B411-9D95DD7A3609}" destId="{941BD563-8FE3-4FB7-93C2-D785CFEE017B}" srcOrd="14" destOrd="0" presId="urn:microsoft.com/office/officeart/2005/8/layout/process5"/>
    <dgm:cxn modelId="{4E2B838A-37F2-4065-BCA0-0CC685BE4B59}" type="presParOf" srcId="{1578A0AD-1A95-44AF-B411-9D95DD7A3609}" destId="{A818644B-47CC-4673-A4E5-CD3B713783F7}" srcOrd="15" destOrd="0" presId="urn:microsoft.com/office/officeart/2005/8/layout/process5"/>
    <dgm:cxn modelId="{787A83A6-E586-4CC3-8358-D3C672A0D716}" type="presParOf" srcId="{A818644B-47CC-4673-A4E5-CD3B713783F7}" destId="{CCD9A79F-A10B-48C3-8491-533A2EA20A75}" srcOrd="0" destOrd="0" presId="urn:microsoft.com/office/officeart/2005/8/layout/process5"/>
    <dgm:cxn modelId="{6FB60838-8E36-4DE3-B510-91F40BD46A41}" type="presParOf" srcId="{1578A0AD-1A95-44AF-B411-9D95DD7A3609}" destId="{CEBD9AA8-F396-4C39-AF15-5EF4F98F84DF}" srcOrd="16" destOrd="0" presId="urn:microsoft.com/office/officeart/2005/8/layout/process5"/>
    <dgm:cxn modelId="{561F743B-A62D-4E49-8AD2-33247146CE69}" type="presParOf" srcId="{1578A0AD-1A95-44AF-B411-9D95DD7A3609}" destId="{CB54ADA1-64F0-4E15-99C1-DBC735EA6C3C}" srcOrd="17" destOrd="0" presId="urn:microsoft.com/office/officeart/2005/8/layout/process5"/>
    <dgm:cxn modelId="{31E8443A-FA1B-4146-8ABB-BBB825630EE8}" type="presParOf" srcId="{CB54ADA1-64F0-4E15-99C1-DBC735EA6C3C}" destId="{280CEABA-466F-4F1B-B591-96188DEE74E3}" srcOrd="0" destOrd="0" presId="urn:microsoft.com/office/officeart/2005/8/layout/process5"/>
    <dgm:cxn modelId="{EE67BCA8-B769-476B-B753-233AAB0F44BF}" type="presParOf" srcId="{1578A0AD-1A95-44AF-B411-9D95DD7A3609}" destId="{7F6432A5-FBA5-4D5B-AB58-FF810D00CECA}" srcOrd="18"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A98669-B8CE-43BA-B773-644CF4D61C37}"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5A56E176-3A1F-443E-96EF-ADA67A53CBFD}">
      <dgm:prSet/>
      <dgm:spPr/>
      <dgm:t>
        <a:bodyPr/>
        <a:lstStyle/>
        <a:p>
          <a:r>
            <a:rPr lang="en-US"/>
            <a:t>Parental concerns about understanding  child's behavior and surroundings when they are away are prevalent.</a:t>
          </a:r>
        </a:p>
      </dgm:t>
    </dgm:pt>
    <dgm:pt modelId="{685BA7D2-5BF8-4D5B-ABBB-843196A4614C}" type="parTrans" cxnId="{1FBA4E64-D2FC-406B-9B14-8E24A270B0B7}">
      <dgm:prSet/>
      <dgm:spPr/>
      <dgm:t>
        <a:bodyPr/>
        <a:lstStyle/>
        <a:p>
          <a:endParaRPr lang="en-US"/>
        </a:p>
      </dgm:t>
    </dgm:pt>
    <dgm:pt modelId="{94526589-E189-4DCE-9F34-97E15F9F023D}" type="sibTrans" cxnId="{1FBA4E64-D2FC-406B-9B14-8E24A270B0B7}">
      <dgm:prSet/>
      <dgm:spPr/>
      <dgm:t>
        <a:bodyPr/>
        <a:lstStyle/>
        <a:p>
          <a:endParaRPr lang="en-US"/>
        </a:p>
      </dgm:t>
    </dgm:pt>
    <dgm:pt modelId="{18042289-3AA5-48D7-8132-D4F15F383B8A}">
      <dgm:prSet/>
      <dgm:spPr/>
      <dgm:t>
        <a:bodyPr/>
        <a:lstStyle/>
        <a:p>
          <a:r>
            <a:rPr lang="en-US"/>
            <a:t>Existing methods of communication often fail to provide accurate and timely information to parents regarding their child's behavior and environment.</a:t>
          </a:r>
        </a:p>
      </dgm:t>
    </dgm:pt>
    <dgm:pt modelId="{054AEE52-3F98-45C8-9FF0-79B792277644}" type="parTrans" cxnId="{03411F61-D956-47F8-A638-8265FA63A748}">
      <dgm:prSet/>
      <dgm:spPr/>
      <dgm:t>
        <a:bodyPr/>
        <a:lstStyle/>
        <a:p>
          <a:endParaRPr lang="en-US"/>
        </a:p>
      </dgm:t>
    </dgm:pt>
    <dgm:pt modelId="{EDADE04D-1E2A-4AB6-84DC-9E5C5703DAF9}" type="sibTrans" cxnId="{03411F61-D956-47F8-A638-8265FA63A748}">
      <dgm:prSet/>
      <dgm:spPr/>
      <dgm:t>
        <a:bodyPr/>
        <a:lstStyle/>
        <a:p>
          <a:endParaRPr lang="en-US"/>
        </a:p>
      </dgm:t>
    </dgm:pt>
    <dgm:pt modelId="{D2D8FCDC-8C95-4111-949C-405E981EC834}">
      <dgm:prSet/>
      <dgm:spPr/>
      <dgm:t>
        <a:bodyPr/>
        <a:lstStyle/>
        <a:p>
          <a:r>
            <a:rPr lang="en-US"/>
            <a:t>The research aims to develop an alerting system that accurately detects and informs parents about their child's behavior.</a:t>
          </a:r>
        </a:p>
      </dgm:t>
    </dgm:pt>
    <dgm:pt modelId="{F4A66C2A-9F4E-4A90-8478-22B32AA8D6B3}" type="parTrans" cxnId="{2B30D946-B6B1-4AED-823E-2F97ACBDDB5D}">
      <dgm:prSet/>
      <dgm:spPr/>
      <dgm:t>
        <a:bodyPr/>
        <a:lstStyle/>
        <a:p>
          <a:endParaRPr lang="en-US"/>
        </a:p>
      </dgm:t>
    </dgm:pt>
    <dgm:pt modelId="{E264DB80-3166-45D2-BFB6-47E182B54277}" type="sibTrans" cxnId="{2B30D946-B6B1-4AED-823E-2F97ACBDDB5D}">
      <dgm:prSet/>
      <dgm:spPr/>
      <dgm:t>
        <a:bodyPr/>
        <a:lstStyle/>
        <a:p>
          <a:endParaRPr lang="en-US"/>
        </a:p>
      </dgm:t>
    </dgm:pt>
    <dgm:pt modelId="{01E5EEF0-D103-4310-ACD9-8CF434F59B0E}" type="pres">
      <dgm:prSet presAssocID="{43A98669-B8CE-43BA-B773-644CF4D61C37}" presName="outerComposite" presStyleCnt="0">
        <dgm:presLayoutVars>
          <dgm:chMax val="5"/>
          <dgm:dir/>
          <dgm:resizeHandles val="exact"/>
        </dgm:presLayoutVars>
      </dgm:prSet>
      <dgm:spPr/>
    </dgm:pt>
    <dgm:pt modelId="{F6B236D5-B511-4D1E-9F7E-D60252FACDC2}" type="pres">
      <dgm:prSet presAssocID="{43A98669-B8CE-43BA-B773-644CF4D61C37}" presName="dummyMaxCanvas" presStyleCnt="0">
        <dgm:presLayoutVars/>
      </dgm:prSet>
      <dgm:spPr/>
    </dgm:pt>
    <dgm:pt modelId="{6CF1837D-AF6E-4D5F-BD50-D771C52BC980}" type="pres">
      <dgm:prSet presAssocID="{43A98669-B8CE-43BA-B773-644CF4D61C37}" presName="ThreeNodes_1" presStyleLbl="node1" presStyleIdx="0" presStyleCnt="3">
        <dgm:presLayoutVars>
          <dgm:bulletEnabled val="1"/>
        </dgm:presLayoutVars>
      </dgm:prSet>
      <dgm:spPr/>
    </dgm:pt>
    <dgm:pt modelId="{BDC6FFE8-AB5D-4B64-AC85-D40F1F2CEDB9}" type="pres">
      <dgm:prSet presAssocID="{43A98669-B8CE-43BA-B773-644CF4D61C37}" presName="ThreeNodes_2" presStyleLbl="node1" presStyleIdx="1" presStyleCnt="3">
        <dgm:presLayoutVars>
          <dgm:bulletEnabled val="1"/>
        </dgm:presLayoutVars>
      </dgm:prSet>
      <dgm:spPr/>
    </dgm:pt>
    <dgm:pt modelId="{30028AE0-E3CB-46ED-A6EA-200066E4CDEC}" type="pres">
      <dgm:prSet presAssocID="{43A98669-B8CE-43BA-B773-644CF4D61C37}" presName="ThreeNodes_3" presStyleLbl="node1" presStyleIdx="2" presStyleCnt="3">
        <dgm:presLayoutVars>
          <dgm:bulletEnabled val="1"/>
        </dgm:presLayoutVars>
      </dgm:prSet>
      <dgm:spPr/>
    </dgm:pt>
    <dgm:pt modelId="{3FA6A2FE-2556-4FC5-A6FC-CDC7ABE77316}" type="pres">
      <dgm:prSet presAssocID="{43A98669-B8CE-43BA-B773-644CF4D61C37}" presName="ThreeConn_1-2" presStyleLbl="fgAccFollowNode1" presStyleIdx="0" presStyleCnt="2">
        <dgm:presLayoutVars>
          <dgm:bulletEnabled val="1"/>
        </dgm:presLayoutVars>
      </dgm:prSet>
      <dgm:spPr/>
    </dgm:pt>
    <dgm:pt modelId="{558973B7-43D8-495B-8892-FADC65528823}" type="pres">
      <dgm:prSet presAssocID="{43A98669-B8CE-43BA-B773-644CF4D61C37}" presName="ThreeConn_2-3" presStyleLbl="fgAccFollowNode1" presStyleIdx="1" presStyleCnt="2">
        <dgm:presLayoutVars>
          <dgm:bulletEnabled val="1"/>
        </dgm:presLayoutVars>
      </dgm:prSet>
      <dgm:spPr/>
    </dgm:pt>
    <dgm:pt modelId="{6C7EBBF8-E43F-4ED1-A9C8-64BACA99C233}" type="pres">
      <dgm:prSet presAssocID="{43A98669-B8CE-43BA-B773-644CF4D61C37}" presName="ThreeNodes_1_text" presStyleLbl="node1" presStyleIdx="2" presStyleCnt="3">
        <dgm:presLayoutVars>
          <dgm:bulletEnabled val="1"/>
        </dgm:presLayoutVars>
      </dgm:prSet>
      <dgm:spPr/>
    </dgm:pt>
    <dgm:pt modelId="{3E74F9D2-DD58-455B-AE41-25843F35437B}" type="pres">
      <dgm:prSet presAssocID="{43A98669-B8CE-43BA-B773-644CF4D61C37}" presName="ThreeNodes_2_text" presStyleLbl="node1" presStyleIdx="2" presStyleCnt="3">
        <dgm:presLayoutVars>
          <dgm:bulletEnabled val="1"/>
        </dgm:presLayoutVars>
      </dgm:prSet>
      <dgm:spPr/>
    </dgm:pt>
    <dgm:pt modelId="{0F3E2469-C677-4691-B623-9358CC4C2F34}" type="pres">
      <dgm:prSet presAssocID="{43A98669-B8CE-43BA-B773-644CF4D61C37}" presName="ThreeNodes_3_text" presStyleLbl="node1" presStyleIdx="2" presStyleCnt="3">
        <dgm:presLayoutVars>
          <dgm:bulletEnabled val="1"/>
        </dgm:presLayoutVars>
      </dgm:prSet>
      <dgm:spPr/>
    </dgm:pt>
  </dgm:ptLst>
  <dgm:cxnLst>
    <dgm:cxn modelId="{909DD60E-A27B-4160-A04E-F066F697177B}" type="presOf" srcId="{EDADE04D-1E2A-4AB6-84DC-9E5C5703DAF9}" destId="{558973B7-43D8-495B-8892-FADC65528823}" srcOrd="0" destOrd="0" presId="urn:microsoft.com/office/officeart/2005/8/layout/vProcess5"/>
    <dgm:cxn modelId="{9E33E83B-D940-4AAF-8A93-F01EA7BE079B}" type="presOf" srcId="{D2D8FCDC-8C95-4111-949C-405E981EC834}" destId="{0F3E2469-C677-4691-B623-9358CC4C2F34}" srcOrd="1" destOrd="0" presId="urn:microsoft.com/office/officeart/2005/8/layout/vProcess5"/>
    <dgm:cxn modelId="{97B5555E-0434-46E7-9FDB-42060AEA00FF}" type="presOf" srcId="{43A98669-B8CE-43BA-B773-644CF4D61C37}" destId="{01E5EEF0-D103-4310-ACD9-8CF434F59B0E}" srcOrd="0" destOrd="0" presId="urn:microsoft.com/office/officeart/2005/8/layout/vProcess5"/>
    <dgm:cxn modelId="{03411F61-D956-47F8-A638-8265FA63A748}" srcId="{43A98669-B8CE-43BA-B773-644CF4D61C37}" destId="{18042289-3AA5-48D7-8132-D4F15F383B8A}" srcOrd="1" destOrd="0" parTransId="{054AEE52-3F98-45C8-9FF0-79B792277644}" sibTransId="{EDADE04D-1E2A-4AB6-84DC-9E5C5703DAF9}"/>
    <dgm:cxn modelId="{1FBA4E64-D2FC-406B-9B14-8E24A270B0B7}" srcId="{43A98669-B8CE-43BA-B773-644CF4D61C37}" destId="{5A56E176-3A1F-443E-96EF-ADA67A53CBFD}" srcOrd="0" destOrd="0" parTransId="{685BA7D2-5BF8-4D5B-ABBB-843196A4614C}" sibTransId="{94526589-E189-4DCE-9F34-97E15F9F023D}"/>
    <dgm:cxn modelId="{2B30D946-B6B1-4AED-823E-2F97ACBDDB5D}" srcId="{43A98669-B8CE-43BA-B773-644CF4D61C37}" destId="{D2D8FCDC-8C95-4111-949C-405E981EC834}" srcOrd="2" destOrd="0" parTransId="{F4A66C2A-9F4E-4A90-8478-22B32AA8D6B3}" sibTransId="{E264DB80-3166-45D2-BFB6-47E182B54277}"/>
    <dgm:cxn modelId="{C0F87971-69C1-4DB1-A770-92867247EA6F}" type="presOf" srcId="{D2D8FCDC-8C95-4111-949C-405E981EC834}" destId="{30028AE0-E3CB-46ED-A6EA-200066E4CDEC}" srcOrd="0" destOrd="0" presId="urn:microsoft.com/office/officeart/2005/8/layout/vProcess5"/>
    <dgm:cxn modelId="{ECF67B58-FC79-4953-A0E1-C1B29277C661}" type="presOf" srcId="{5A56E176-3A1F-443E-96EF-ADA67A53CBFD}" destId="{6CF1837D-AF6E-4D5F-BD50-D771C52BC980}" srcOrd="0" destOrd="0" presId="urn:microsoft.com/office/officeart/2005/8/layout/vProcess5"/>
    <dgm:cxn modelId="{B972E279-1086-46D5-822E-951FAD516E91}" type="presOf" srcId="{94526589-E189-4DCE-9F34-97E15F9F023D}" destId="{3FA6A2FE-2556-4FC5-A6FC-CDC7ABE77316}" srcOrd="0" destOrd="0" presId="urn:microsoft.com/office/officeart/2005/8/layout/vProcess5"/>
    <dgm:cxn modelId="{B622B4D2-E4FD-4FFF-B25D-EBE3D09C8AF2}" type="presOf" srcId="{18042289-3AA5-48D7-8132-D4F15F383B8A}" destId="{BDC6FFE8-AB5D-4B64-AC85-D40F1F2CEDB9}" srcOrd="0" destOrd="0" presId="urn:microsoft.com/office/officeart/2005/8/layout/vProcess5"/>
    <dgm:cxn modelId="{B76B8AD5-4A8F-47D9-94FA-891C031B8E6F}" type="presOf" srcId="{18042289-3AA5-48D7-8132-D4F15F383B8A}" destId="{3E74F9D2-DD58-455B-AE41-25843F35437B}" srcOrd="1" destOrd="0" presId="urn:microsoft.com/office/officeart/2005/8/layout/vProcess5"/>
    <dgm:cxn modelId="{63CC42ED-576C-44B9-86C2-7EE05BE09CDA}" type="presOf" srcId="{5A56E176-3A1F-443E-96EF-ADA67A53CBFD}" destId="{6C7EBBF8-E43F-4ED1-A9C8-64BACA99C233}" srcOrd="1" destOrd="0" presId="urn:microsoft.com/office/officeart/2005/8/layout/vProcess5"/>
    <dgm:cxn modelId="{7DD15917-F3A7-4671-AB8F-CBD67472ADEF}" type="presParOf" srcId="{01E5EEF0-D103-4310-ACD9-8CF434F59B0E}" destId="{F6B236D5-B511-4D1E-9F7E-D60252FACDC2}" srcOrd="0" destOrd="0" presId="urn:microsoft.com/office/officeart/2005/8/layout/vProcess5"/>
    <dgm:cxn modelId="{9B4856D5-7DD7-4EB9-8AAC-126573F62B98}" type="presParOf" srcId="{01E5EEF0-D103-4310-ACD9-8CF434F59B0E}" destId="{6CF1837D-AF6E-4D5F-BD50-D771C52BC980}" srcOrd="1" destOrd="0" presId="urn:microsoft.com/office/officeart/2005/8/layout/vProcess5"/>
    <dgm:cxn modelId="{0D521FA1-0E40-4E9E-B7FF-1549D59DF028}" type="presParOf" srcId="{01E5EEF0-D103-4310-ACD9-8CF434F59B0E}" destId="{BDC6FFE8-AB5D-4B64-AC85-D40F1F2CEDB9}" srcOrd="2" destOrd="0" presId="urn:microsoft.com/office/officeart/2005/8/layout/vProcess5"/>
    <dgm:cxn modelId="{8F8267FE-2567-4681-AB58-26CCA98D9186}" type="presParOf" srcId="{01E5EEF0-D103-4310-ACD9-8CF434F59B0E}" destId="{30028AE0-E3CB-46ED-A6EA-200066E4CDEC}" srcOrd="3" destOrd="0" presId="urn:microsoft.com/office/officeart/2005/8/layout/vProcess5"/>
    <dgm:cxn modelId="{32E5B838-8BAC-4EAB-BE1D-0DC0BB015CD2}" type="presParOf" srcId="{01E5EEF0-D103-4310-ACD9-8CF434F59B0E}" destId="{3FA6A2FE-2556-4FC5-A6FC-CDC7ABE77316}" srcOrd="4" destOrd="0" presId="urn:microsoft.com/office/officeart/2005/8/layout/vProcess5"/>
    <dgm:cxn modelId="{0B63F4CE-E548-4852-9037-F982FBF81C4E}" type="presParOf" srcId="{01E5EEF0-D103-4310-ACD9-8CF434F59B0E}" destId="{558973B7-43D8-495B-8892-FADC65528823}" srcOrd="5" destOrd="0" presId="urn:microsoft.com/office/officeart/2005/8/layout/vProcess5"/>
    <dgm:cxn modelId="{86E5047B-5CAA-498E-B7C3-EB6E474E66D1}" type="presParOf" srcId="{01E5EEF0-D103-4310-ACD9-8CF434F59B0E}" destId="{6C7EBBF8-E43F-4ED1-A9C8-64BACA99C233}" srcOrd="6" destOrd="0" presId="urn:microsoft.com/office/officeart/2005/8/layout/vProcess5"/>
    <dgm:cxn modelId="{D888A5A5-A161-4AE6-B128-DBA37F7E04BC}" type="presParOf" srcId="{01E5EEF0-D103-4310-ACD9-8CF434F59B0E}" destId="{3E74F9D2-DD58-455B-AE41-25843F35437B}" srcOrd="7" destOrd="0" presId="urn:microsoft.com/office/officeart/2005/8/layout/vProcess5"/>
    <dgm:cxn modelId="{FF7A93DF-2E35-4874-9191-37C156D77E6C}" type="presParOf" srcId="{01E5EEF0-D103-4310-ACD9-8CF434F59B0E}" destId="{0F3E2469-C677-4691-B623-9358CC4C2F34}"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C108F-6DE8-453E-9AA3-21428897B9C4}">
      <dsp:nvSpPr>
        <dsp:cNvPr id="0" name=""/>
        <dsp:cNvSpPr/>
      </dsp:nvSpPr>
      <dsp:spPr>
        <a:xfrm>
          <a:off x="8148" y="369078"/>
          <a:ext cx="2525985" cy="151559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INTRODUCTION</a:t>
          </a:r>
        </a:p>
      </dsp:txBody>
      <dsp:txXfrm>
        <a:off x="52538" y="413468"/>
        <a:ext cx="2437205" cy="1426811"/>
      </dsp:txXfrm>
    </dsp:sp>
    <dsp:sp modelId="{4B11BC69-9C66-47B7-8178-035D912FBA1C}">
      <dsp:nvSpPr>
        <dsp:cNvPr id="0" name=""/>
        <dsp:cNvSpPr/>
      </dsp:nvSpPr>
      <dsp:spPr>
        <a:xfrm>
          <a:off x="2756420" y="813652"/>
          <a:ext cx="535508" cy="626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756420" y="938941"/>
        <a:ext cx="374856" cy="375866"/>
      </dsp:txXfrm>
    </dsp:sp>
    <dsp:sp modelId="{AF3B6321-ACEB-4C52-BDFF-C8E7130F6731}">
      <dsp:nvSpPr>
        <dsp:cNvPr id="0" name=""/>
        <dsp:cNvSpPr/>
      </dsp:nvSpPr>
      <dsp:spPr>
        <a:xfrm>
          <a:off x="3544527" y="369078"/>
          <a:ext cx="2525985" cy="151559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RESEARCH PROBLEMS</a:t>
          </a:r>
        </a:p>
      </dsp:txBody>
      <dsp:txXfrm>
        <a:off x="3588917" y="413468"/>
        <a:ext cx="2437205" cy="1426811"/>
      </dsp:txXfrm>
    </dsp:sp>
    <dsp:sp modelId="{459236E3-7DFA-4741-A77F-273692EE0BFF}">
      <dsp:nvSpPr>
        <dsp:cNvPr id="0" name=""/>
        <dsp:cNvSpPr/>
      </dsp:nvSpPr>
      <dsp:spPr>
        <a:xfrm>
          <a:off x="6292799" y="813652"/>
          <a:ext cx="535508" cy="626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292799" y="938941"/>
        <a:ext cx="374856" cy="375866"/>
      </dsp:txXfrm>
    </dsp:sp>
    <dsp:sp modelId="{B8DDB898-87C4-4D18-BC9F-E0C241977B82}">
      <dsp:nvSpPr>
        <dsp:cNvPr id="0" name=""/>
        <dsp:cNvSpPr/>
      </dsp:nvSpPr>
      <dsp:spPr>
        <a:xfrm>
          <a:off x="7080907" y="369078"/>
          <a:ext cx="2525985" cy="151559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OBJECTIVES</a:t>
          </a:r>
        </a:p>
      </dsp:txBody>
      <dsp:txXfrm>
        <a:off x="7125297" y="413468"/>
        <a:ext cx="2437205" cy="1426811"/>
      </dsp:txXfrm>
    </dsp:sp>
    <dsp:sp modelId="{E38A4D48-A209-4C89-AE37-DC75FFAC4678}">
      <dsp:nvSpPr>
        <dsp:cNvPr id="0" name=""/>
        <dsp:cNvSpPr/>
      </dsp:nvSpPr>
      <dsp:spPr>
        <a:xfrm>
          <a:off x="9829179" y="813652"/>
          <a:ext cx="535508" cy="626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829179" y="938941"/>
        <a:ext cx="374856" cy="375866"/>
      </dsp:txXfrm>
    </dsp:sp>
    <dsp:sp modelId="{5FCF4DE1-1E2F-415C-B063-75A2C3896C19}">
      <dsp:nvSpPr>
        <dsp:cNvPr id="0" name=""/>
        <dsp:cNvSpPr/>
      </dsp:nvSpPr>
      <dsp:spPr>
        <a:xfrm>
          <a:off x="10617286" y="369078"/>
          <a:ext cx="2525985" cy="151559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SYSTEM OVERVIEW DIAGRAM</a:t>
          </a:r>
        </a:p>
      </dsp:txBody>
      <dsp:txXfrm>
        <a:off x="10661676" y="413468"/>
        <a:ext cx="2437205" cy="1426811"/>
      </dsp:txXfrm>
    </dsp:sp>
    <dsp:sp modelId="{208427D4-FAC7-4316-81B4-96F5802582FC}">
      <dsp:nvSpPr>
        <dsp:cNvPr id="0" name=""/>
        <dsp:cNvSpPr/>
      </dsp:nvSpPr>
      <dsp:spPr>
        <a:xfrm>
          <a:off x="13365558" y="813652"/>
          <a:ext cx="535508" cy="626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3365558" y="938941"/>
        <a:ext cx="374856" cy="375866"/>
      </dsp:txXfrm>
    </dsp:sp>
    <dsp:sp modelId="{36DDC00B-390A-4D9E-929F-9EAFF9C6064E}">
      <dsp:nvSpPr>
        <dsp:cNvPr id="0" name=""/>
        <dsp:cNvSpPr/>
      </dsp:nvSpPr>
      <dsp:spPr>
        <a:xfrm>
          <a:off x="14153666" y="369078"/>
          <a:ext cx="2525985" cy="151559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INDIVIDUAL PROGRESS </a:t>
          </a:r>
        </a:p>
      </dsp:txBody>
      <dsp:txXfrm>
        <a:off x="14198056" y="413468"/>
        <a:ext cx="2437205" cy="1426811"/>
      </dsp:txXfrm>
    </dsp:sp>
    <dsp:sp modelId="{70BB31A6-38F9-4E10-A8CB-CF8A102324BC}">
      <dsp:nvSpPr>
        <dsp:cNvPr id="0" name=""/>
        <dsp:cNvSpPr/>
      </dsp:nvSpPr>
      <dsp:spPr>
        <a:xfrm rot="5400000">
          <a:off x="15148904" y="2061488"/>
          <a:ext cx="535508" cy="626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15228725" y="2106956"/>
        <a:ext cx="375866" cy="374856"/>
      </dsp:txXfrm>
    </dsp:sp>
    <dsp:sp modelId="{CD655B91-9D81-4E55-8E5A-73E29107FB7B}">
      <dsp:nvSpPr>
        <dsp:cNvPr id="0" name=""/>
        <dsp:cNvSpPr/>
      </dsp:nvSpPr>
      <dsp:spPr>
        <a:xfrm>
          <a:off x="14153666" y="2895064"/>
          <a:ext cx="2525985" cy="151559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Objectives &amp; Project Completion</a:t>
          </a:r>
        </a:p>
      </dsp:txBody>
      <dsp:txXfrm>
        <a:off x="14198056" y="2939454"/>
        <a:ext cx="2437205" cy="1426811"/>
      </dsp:txXfrm>
    </dsp:sp>
    <dsp:sp modelId="{34976613-0B26-43F6-AFB1-280C5526EBF4}">
      <dsp:nvSpPr>
        <dsp:cNvPr id="0" name=""/>
        <dsp:cNvSpPr/>
      </dsp:nvSpPr>
      <dsp:spPr>
        <a:xfrm rot="10800000">
          <a:off x="13395870" y="3339637"/>
          <a:ext cx="535508" cy="626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13556522" y="3464926"/>
        <a:ext cx="374856" cy="375866"/>
      </dsp:txXfrm>
    </dsp:sp>
    <dsp:sp modelId="{B7C2D932-BE0B-4CAF-AD86-3729B2344D24}">
      <dsp:nvSpPr>
        <dsp:cNvPr id="0" name=""/>
        <dsp:cNvSpPr/>
      </dsp:nvSpPr>
      <dsp:spPr>
        <a:xfrm>
          <a:off x="10617286" y="2895064"/>
          <a:ext cx="2525985" cy="151559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OVERALL PROGRESS</a:t>
          </a:r>
        </a:p>
      </dsp:txBody>
      <dsp:txXfrm>
        <a:off x="10661676" y="2939454"/>
        <a:ext cx="2437205" cy="1426811"/>
      </dsp:txXfrm>
    </dsp:sp>
    <dsp:sp modelId="{AF4C10D2-094F-49A8-96E5-A878A5A8CEE9}">
      <dsp:nvSpPr>
        <dsp:cNvPr id="0" name=""/>
        <dsp:cNvSpPr/>
      </dsp:nvSpPr>
      <dsp:spPr>
        <a:xfrm rot="10800000">
          <a:off x="9859491" y="3339637"/>
          <a:ext cx="535508" cy="626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10020143" y="3464926"/>
        <a:ext cx="374856" cy="375866"/>
      </dsp:txXfrm>
    </dsp:sp>
    <dsp:sp modelId="{941BD563-8FE3-4FB7-93C2-D785CFEE017B}">
      <dsp:nvSpPr>
        <dsp:cNvPr id="0" name=""/>
        <dsp:cNvSpPr/>
      </dsp:nvSpPr>
      <dsp:spPr>
        <a:xfrm>
          <a:off x="7080907" y="2895064"/>
          <a:ext cx="2525985" cy="151559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Next</a:t>
          </a:r>
          <a:r>
            <a:rPr lang="en-US" sz="2500" kern="1200" baseline="0" dirty="0"/>
            <a:t> Expected Progress</a:t>
          </a:r>
          <a:endParaRPr lang="en-US" sz="2500" kern="1200" dirty="0"/>
        </a:p>
      </dsp:txBody>
      <dsp:txXfrm>
        <a:off x="7125297" y="2939454"/>
        <a:ext cx="2437205" cy="1426811"/>
      </dsp:txXfrm>
    </dsp:sp>
    <dsp:sp modelId="{A818644B-47CC-4673-A4E5-CD3B713783F7}">
      <dsp:nvSpPr>
        <dsp:cNvPr id="0" name=""/>
        <dsp:cNvSpPr/>
      </dsp:nvSpPr>
      <dsp:spPr>
        <a:xfrm rot="10800000">
          <a:off x="6323111" y="3339637"/>
          <a:ext cx="535508" cy="626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6483763" y="3464926"/>
        <a:ext cx="374856" cy="375866"/>
      </dsp:txXfrm>
    </dsp:sp>
    <dsp:sp modelId="{CEBD9AA8-F396-4C39-AF15-5EF4F98F84DF}">
      <dsp:nvSpPr>
        <dsp:cNvPr id="0" name=""/>
        <dsp:cNvSpPr/>
      </dsp:nvSpPr>
      <dsp:spPr>
        <a:xfrm>
          <a:off x="3544527" y="2895064"/>
          <a:ext cx="2525985" cy="151559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Project</a:t>
          </a:r>
          <a:r>
            <a:rPr lang="en-US" sz="2500" kern="1200" baseline="0" dirty="0"/>
            <a:t> Evidence</a:t>
          </a:r>
          <a:endParaRPr lang="en-US" sz="2500" kern="1200" dirty="0"/>
        </a:p>
      </dsp:txBody>
      <dsp:txXfrm>
        <a:off x="3588917" y="2939454"/>
        <a:ext cx="2437205" cy="1426811"/>
      </dsp:txXfrm>
    </dsp:sp>
    <dsp:sp modelId="{CB54ADA1-64F0-4E15-99C1-DBC735EA6C3C}">
      <dsp:nvSpPr>
        <dsp:cNvPr id="0" name=""/>
        <dsp:cNvSpPr/>
      </dsp:nvSpPr>
      <dsp:spPr>
        <a:xfrm rot="10800000">
          <a:off x="2786732" y="3339637"/>
          <a:ext cx="535508" cy="6264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947384" y="3464926"/>
        <a:ext cx="374856" cy="375866"/>
      </dsp:txXfrm>
    </dsp:sp>
    <dsp:sp modelId="{7F6432A5-FBA5-4D5B-AB58-FF810D00CECA}">
      <dsp:nvSpPr>
        <dsp:cNvPr id="0" name=""/>
        <dsp:cNvSpPr/>
      </dsp:nvSpPr>
      <dsp:spPr>
        <a:xfrm>
          <a:off x="8148" y="2895064"/>
          <a:ext cx="2525985" cy="151559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BUDGET</a:t>
          </a:r>
        </a:p>
      </dsp:txBody>
      <dsp:txXfrm>
        <a:off x="52538" y="2939454"/>
        <a:ext cx="2437205" cy="14268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1837D-AF6E-4D5F-BD50-D771C52BC980}">
      <dsp:nvSpPr>
        <dsp:cNvPr id="0" name=""/>
        <dsp:cNvSpPr/>
      </dsp:nvSpPr>
      <dsp:spPr>
        <a:xfrm>
          <a:off x="0" y="0"/>
          <a:ext cx="9182618" cy="202209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Parental concerns about understanding  child's behavior and surroundings when they are away are prevalent.</a:t>
          </a:r>
        </a:p>
      </dsp:txBody>
      <dsp:txXfrm>
        <a:off x="59225" y="59225"/>
        <a:ext cx="7000623" cy="1903642"/>
      </dsp:txXfrm>
    </dsp:sp>
    <dsp:sp modelId="{BDC6FFE8-AB5D-4B64-AC85-D40F1F2CEDB9}">
      <dsp:nvSpPr>
        <dsp:cNvPr id="0" name=""/>
        <dsp:cNvSpPr/>
      </dsp:nvSpPr>
      <dsp:spPr>
        <a:xfrm>
          <a:off x="810231" y="2359107"/>
          <a:ext cx="9182618" cy="202209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Existing methods of communication often fail to provide accurate and timely information to parents regarding their child's behavior and environment.</a:t>
          </a:r>
        </a:p>
      </dsp:txBody>
      <dsp:txXfrm>
        <a:off x="869456" y="2418332"/>
        <a:ext cx="6939577" cy="1903642"/>
      </dsp:txXfrm>
    </dsp:sp>
    <dsp:sp modelId="{30028AE0-E3CB-46ED-A6EA-200066E4CDEC}">
      <dsp:nvSpPr>
        <dsp:cNvPr id="0" name=""/>
        <dsp:cNvSpPr/>
      </dsp:nvSpPr>
      <dsp:spPr>
        <a:xfrm>
          <a:off x="1620462" y="4718214"/>
          <a:ext cx="9182618" cy="202209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The research aims to develop an alerting system that accurately detects and informs parents about their child's behavior.</a:t>
          </a:r>
        </a:p>
      </dsp:txBody>
      <dsp:txXfrm>
        <a:off x="1679687" y="4777439"/>
        <a:ext cx="6939577" cy="1903642"/>
      </dsp:txXfrm>
    </dsp:sp>
    <dsp:sp modelId="{3FA6A2FE-2556-4FC5-A6FC-CDC7ABE77316}">
      <dsp:nvSpPr>
        <dsp:cNvPr id="0" name=""/>
        <dsp:cNvSpPr/>
      </dsp:nvSpPr>
      <dsp:spPr>
        <a:xfrm>
          <a:off x="7868258" y="1533419"/>
          <a:ext cx="1314359" cy="1314359"/>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163989" y="1533419"/>
        <a:ext cx="722897" cy="989055"/>
      </dsp:txXfrm>
    </dsp:sp>
    <dsp:sp modelId="{558973B7-43D8-495B-8892-FADC65528823}">
      <dsp:nvSpPr>
        <dsp:cNvPr id="0" name=""/>
        <dsp:cNvSpPr/>
      </dsp:nvSpPr>
      <dsp:spPr>
        <a:xfrm>
          <a:off x="8678490" y="3879046"/>
          <a:ext cx="1314359" cy="1314359"/>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974221" y="3879046"/>
        <a:ext cx="722897" cy="9890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B672-AAE2-4FB1-B01F-8E476BB367E3}"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AD885D-3D6B-45E3-950E-59C0A987050F}" type="slidenum">
              <a:rPr lang="en-US" smtClean="0"/>
              <a:t>‹#›</a:t>
            </a:fld>
            <a:endParaRPr lang="en-US"/>
          </a:p>
        </p:txBody>
      </p:sp>
    </p:spTree>
    <p:extLst>
      <p:ext uri="{BB962C8B-B14F-4D97-AF65-F5344CB8AC3E}">
        <p14:creationId xmlns:p14="http://schemas.microsoft.com/office/powerpoint/2010/main" val="2431873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2700"/>
            <a:ext cx="18288000" cy="10299701"/>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1646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6374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88261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00170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32887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40968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4826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1591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26178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5604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1731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62942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3624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04800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92779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Tree>
    <p:extLst>
      <p:ext uri="{BB962C8B-B14F-4D97-AF65-F5344CB8AC3E}">
        <p14:creationId xmlns:p14="http://schemas.microsoft.com/office/powerpoint/2010/main" val="1267705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5/25/2023</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0964766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3.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sv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7.png"/><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sv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7.png"/><Relationship Id="rId4" Type="http://schemas.openxmlformats.org/officeDocument/2006/relationships/image" Target="../media/image3.svg"/></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svg"/></Relationships>
</file>

<file path=ppt/slides/_rels/slide6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17.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21" b="12121"/>
          <a:stretch>
            <a:fillRect/>
          </a:stretch>
        </p:blipFill>
        <p:spPr>
          <a:xfrm>
            <a:off x="-228600" y="0"/>
            <a:ext cx="18288000" cy="10287000"/>
          </a:xfrm>
          <a:prstGeom prst="rect">
            <a:avLst/>
          </a:prstGeom>
        </p:spPr>
      </p:pic>
      <p:grpSp>
        <p:nvGrpSpPr>
          <p:cNvPr id="5" name="Group 5"/>
          <p:cNvGrpSpPr>
            <a:grpSpLocks noChangeAspect="1"/>
          </p:cNvGrpSpPr>
          <p:nvPr/>
        </p:nvGrpSpPr>
        <p:grpSpPr>
          <a:xfrm>
            <a:off x="7854220" y="8997607"/>
            <a:ext cx="4045221" cy="4541998"/>
            <a:chOff x="0" y="0"/>
            <a:chExt cx="32853973" cy="36888636"/>
          </a:xfrm>
        </p:grpSpPr>
        <p:sp>
          <p:nvSpPr>
            <p:cNvPr id="6" name="Freeform 6"/>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sp>
      </p:grpSp>
      <p:grpSp>
        <p:nvGrpSpPr>
          <p:cNvPr id="7" name="Group 7"/>
          <p:cNvGrpSpPr>
            <a:grpSpLocks noChangeAspect="1"/>
          </p:cNvGrpSpPr>
          <p:nvPr/>
        </p:nvGrpSpPr>
        <p:grpSpPr>
          <a:xfrm>
            <a:off x="16163083" y="-3403005"/>
            <a:ext cx="4249835" cy="4771740"/>
            <a:chOff x="0" y="0"/>
            <a:chExt cx="32853973" cy="36888636"/>
          </a:xfrm>
        </p:grpSpPr>
        <p:sp>
          <p:nvSpPr>
            <p:cNvPr id="8" name="Freeform 8"/>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sp>
      </p:grpSp>
      <p:pic>
        <p:nvPicPr>
          <p:cNvPr id="9" name="Picture 9"/>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05785" y="7256234"/>
            <a:ext cx="5370049" cy="4114800"/>
          </a:xfrm>
          <a:prstGeom prst="rect">
            <a:avLst/>
          </a:prstGeom>
        </p:spPr>
      </p:pic>
      <p:pic>
        <p:nvPicPr>
          <p:cNvPr id="10" name="Picture 10"/>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2005785" y="-1084034"/>
            <a:ext cx="5370049" cy="4114800"/>
          </a:xfrm>
          <a:prstGeom prst="rect">
            <a:avLst/>
          </a:prstGeom>
        </p:spPr>
      </p:pic>
      <p:sp>
        <p:nvSpPr>
          <p:cNvPr id="13" name="TextBox 13"/>
          <p:cNvSpPr txBox="1"/>
          <p:nvPr/>
        </p:nvSpPr>
        <p:spPr>
          <a:xfrm>
            <a:off x="1176138" y="3442897"/>
            <a:ext cx="7772867" cy="1511376"/>
          </a:xfrm>
          <a:prstGeom prst="rect">
            <a:avLst/>
          </a:prstGeom>
        </p:spPr>
        <p:txBody>
          <a:bodyPr lIns="0" tIns="0" rIns="0" bIns="0" rtlCol="0" anchor="t">
            <a:spAutoFit/>
          </a:bodyPr>
          <a:lstStyle/>
          <a:p>
            <a:pPr>
              <a:lnSpc>
                <a:spcPts val="12429"/>
              </a:lnSpc>
            </a:pPr>
            <a:endParaRPr lang="en-US" sz="8877" dirty="0">
              <a:solidFill>
                <a:srgbClr val="000000"/>
              </a:solidFill>
              <a:latin typeface="Poppins Bold"/>
            </a:endParaRPr>
          </a:p>
        </p:txBody>
      </p:sp>
      <p:sp>
        <p:nvSpPr>
          <p:cNvPr id="18" name="TextBox 17">
            <a:extLst>
              <a:ext uri="{FF2B5EF4-FFF2-40B4-BE49-F238E27FC236}">
                <a16:creationId xmlns:a16="http://schemas.microsoft.com/office/drawing/2014/main" id="{EB8C54B1-C393-75A9-CA98-A242C449F813}"/>
              </a:ext>
            </a:extLst>
          </p:cNvPr>
          <p:cNvSpPr txBox="1"/>
          <p:nvPr/>
        </p:nvSpPr>
        <p:spPr>
          <a:xfrm>
            <a:off x="-38100" y="3318451"/>
            <a:ext cx="9182100" cy="2123658"/>
          </a:xfrm>
          <a:prstGeom prst="rect">
            <a:avLst/>
          </a:prstGeom>
          <a:noFill/>
        </p:spPr>
        <p:txBody>
          <a:bodyPr wrap="square" rtlCol="0">
            <a:spAutoFit/>
          </a:bodyPr>
          <a:lstStyle/>
          <a:p>
            <a:pPr algn="ctr"/>
            <a:r>
              <a:rPr lang="en-GB" sz="4400" dirty="0">
                <a:latin typeface="Poppins" panose="00000500000000000000" pitchFamily="2" charset="0"/>
                <a:cs typeface="Poppins" panose="00000500000000000000" pitchFamily="2" charset="0"/>
              </a:rPr>
              <a:t>An Intelligent Robot For Monitoring And Protecting Toddlers</a:t>
            </a:r>
            <a:endParaRPr lang="en-US" sz="4400" dirty="0">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D6FCA5B9-4929-01B0-AC70-5E8942CDFA2A}"/>
              </a:ext>
            </a:extLst>
          </p:cNvPr>
          <p:cNvSpPr txBox="1"/>
          <p:nvPr/>
        </p:nvSpPr>
        <p:spPr>
          <a:xfrm>
            <a:off x="3200400" y="5464314"/>
            <a:ext cx="2895600" cy="707886"/>
          </a:xfrm>
          <a:prstGeom prst="rect">
            <a:avLst/>
          </a:prstGeom>
          <a:noFill/>
        </p:spPr>
        <p:txBody>
          <a:bodyPr wrap="square" rtlCol="0">
            <a:spAutoFit/>
          </a:bodyPr>
          <a:lstStyle/>
          <a:p>
            <a:r>
              <a:rPr lang="en-US" sz="4000" dirty="0"/>
              <a:t>2023-326</a:t>
            </a:r>
          </a:p>
        </p:txBody>
      </p:sp>
      <p:pic>
        <p:nvPicPr>
          <p:cNvPr id="15" name="Picture 14" descr="A child sitting on the floor with a robot&#10;&#10;Description automatically generated with low confidence">
            <a:extLst>
              <a:ext uri="{FF2B5EF4-FFF2-40B4-BE49-F238E27FC236}">
                <a16:creationId xmlns:a16="http://schemas.microsoft.com/office/drawing/2014/main" id="{3E0E734F-5FD7-04E7-A347-33F238D782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3067" y="1552699"/>
            <a:ext cx="6803148" cy="68031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2612658" y="-531965"/>
            <a:ext cx="9503142" cy="5276504"/>
            <a:chOff x="114300" y="-38100"/>
            <a:chExt cx="3332500" cy="2069636"/>
          </a:xfrm>
        </p:grpSpPr>
        <p:sp>
          <p:nvSpPr>
            <p:cNvPr id="12" name="Freeform 12"/>
            <p:cNvSpPr/>
            <p:nvPr/>
          </p:nvSpPr>
          <p:spPr>
            <a:xfrm>
              <a:off x="214896" y="1400155"/>
              <a:ext cx="3231904" cy="631381"/>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dirty="0"/>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109780" y="3706674"/>
            <a:ext cx="6893003" cy="787523"/>
          </a:xfrm>
          <a:prstGeom prst="rect">
            <a:avLst/>
          </a:prstGeom>
        </p:spPr>
        <p:txBody>
          <a:bodyPr wrap="square" lIns="0" tIns="0" rIns="0" bIns="0" rtlCol="0" anchor="t">
            <a:spAutoFit/>
          </a:bodyPr>
          <a:lstStyle/>
          <a:p>
            <a:pPr>
              <a:lnSpc>
                <a:spcPts val="5495"/>
              </a:lnSpc>
            </a:pPr>
            <a:r>
              <a:rPr lang="en-US" sz="7200" dirty="0">
                <a:solidFill>
                  <a:srgbClr val="FFFFFF"/>
                </a:solidFill>
                <a:latin typeface="Poppins Bold"/>
              </a:rPr>
              <a:t>Component -1</a:t>
            </a:r>
          </a:p>
        </p:txBody>
      </p:sp>
      <p:pic>
        <p:nvPicPr>
          <p:cNvPr id="15" name="Picture 15"/>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sp>
        <p:nvSpPr>
          <p:cNvPr id="3" name="TextBox 2">
            <a:extLst>
              <a:ext uri="{FF2B5EF4-FFF2-40B4-BE49-F238E27FC236}">
                <a16:creationId xmlns:a16="http://schemas.microsoft.com/office/drawing/2014/main" id="{184725C2-51C1-EED7-D168-2B27BCA9B442}"/>
              </a:ext>
            </a:extLst>
          </p:cNvPr>
          <p:cNvSpPr txBox="1"/>
          <p:nvPr/>
        </p:nvSpPr>
        <p:spPr>
          <a:xfrm>
            <a:off x="777210" y="5136425"/>
            <a:ext cx="13941746" cy="1446550"/>
          </a:xfrm>
          <a:prstGeom prst="rect">
            <a:avLst/>
          </a:prstGeom>
          <a:noFill/>
        </p:spPr>
        <p:txBody>
          <a:bodyPr wrap="square" rtlCol="0">
            <a:spAutoFit/>
          </a:bodyPr>
          <a:lstStyle/>
          <a:p>
            <a:pPr algn="ctr"/>
            <a:r>
              <a:rPr lang="en-US" sz="4400" dirty="0">
                <a:latin typeface="Poppins Bold" panose="00000800000000000000" charset="0"/>
                <a:cs typeface="Poppins Bold" panose="00000800000000000000" charset="0"/>
              </a:rPr>
              <a:t>- Toddler Following and Obstacle Avoidance Robust Navigation System -</a:t>
            </a:r>
          </a:p>
        </p:txBody>
      </p:sp>
    </p:spTree>
    <p:extLst>
      <p:ext uri="{BB962C8B-B14F-4D97-AF65-F5344CB8AC3E}">
        <p14:creationId xmlns:p14="http://schemas.microsoft.com/office/powerpoint/2010/main" val="989062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3447459" y="-3314785"/>
            <a:ext cx="8774624" cy="5045529"/>
            <a:chOff x="114300" y="-38100"/>
            <a:chExt cx="3077028" cy="1916330"/>
          </a:xfrm>
        </p:grpSpPr>
        <p:sp>
          <p:nvSpPr>
            <p:cNvPr id="12" name="Freeform 12"/>
            <p:cNvSpPr/>
            <p:nvPr/>
          </p:nvSpPr>
          <p:spPr>
            <a:xfrm>
              <a:off x="369772" y="1366655"/>
              <a:ext cx="2821556" cy="511575"/>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dirty="0"/>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863509" y="740124"/>
            <a:ext cx="5029200" cy="744435"/>
          </a:xfrm>
          <a:prstGeom prst="rect">
            <a:avLst/>
          </a:prstGeom>
        </p:spPr>
        <p:txBody>
          <a:bodyPr wrap="square" lIns="0" tIns="0" rIns="0" bIns="0" rtlCol="0" anchor="t">
            <a:spAutoFit/>
          </a:bodyPr>
          <a:lstStyle/>
          <a:p>
            <a:pPr>
              <a:lnSpc>
                <a:spcPts val="5495"/>
              </a:lnSpc>
            </a:pPr>
            <a:r>
              <a:rPr lang="en-US" sz="6000" dirty="0">
                <a:solidFill>
                  <a:srgbClr val="FFFFFF"/>
                </a:solidFill>
                <a:latin typeface="Poppins Bold"/>
              </a:rPr>
              <a:t>Introduction</a:t>
            </a:r>
          </a:p>
        </p:txBody>
      </p:sp>
      <p:pic>
        <p:nvPicPr>
          <p:cNvPr id="15" name="Picture 15"/>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sp>
        <p:nvSpPr>
          <p:cNvPr id="3" name="Arrow: Curved Down 2">
            <a:extLst>
              <a:ext uri="{FF2B5EF4-FFF2-40B4-BE49-F238E27FC236}">
                <a16:creationId xmlns:a16="http://schemas.microsoft.com/office/drawing/2014/main" id="{F94A6085-7C7A-318B-E0FA-3180B57268A9}"/>
              </a:ext>
            </a:extLst>
          </p:cNvPr>
          <p:cNvSpPr/>
          <p:nvPr/>
        </p:nvSpPr>
        <p:spPr>
          <a:xfrm rot="10800000">
            <a:off x="6488250" y="7353300"/>
            <a:ext cx="3218711" cy="1524000"/>
          </a:xfrm>
          <a:prstGeom prst="curvedDownArrow">
            <a:avLst>
              <a:gd name="adj1" fmla="val 39674"/>
              <a:gd name="adj2" fmla="val 93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Down 3">
            <a:extLst>
              <a:ext uri="{FF2B5EF4-FFF2-40B4-BE49-F238E27FC236}">
                <a16:creationId xmlns:a16="http://schemas.microsoft.com/office/drawing/2014/main" id="{CB8A2FB0-B5B1-603B-D8C1-D4D46D45AE22}"/>
              </a:ext>
            </a:extLst>
          </p:cNvPr>
          <p:cNvSpPr/>
          <p:nvPr/>
        </p:nvSpPr>
        <p:spPr>
          <a:xfrm rot="16200000">
            <a:off x="3852459" y="5349085"/>
            <a:ext cx="2613945" cy="1453922"/>
          </a:xfrm>
          <a:prstGeom prst="curvedDownArrow">
            <a:avLst>
              <a:gd name="adj1" fmla="val 39674"/>
              <a:gd name="adj2" fmla="val 93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urved Down 4">
            <a:extLst>
              <a:ext uri="{FF2B5EF4-FFF2-40B4-BE49-F238E27FC236}">
                <a16:creationId xmlns:a16="http://schemas.microsoft.com/office/drawing/2014/main" id="{169D9EEC-6C70-3D69-C1FA-811787FDF959}"/>
              </a:ext>
            </a:extLst>
          </p:cNvPr>
          <p:cNvSpPr/>
          <p:nvPr/>
        </p:nvSpPr>
        <p:spPr>
          <a:xfrm rot="5400000">
            <a:off x="9670347" y="5621741"/>
            <a:ext cx="3171391" cy="1617906"/>
          </a:xfrm>
          <a:prstGeom prst="curvedDownArrow">
            <a:avLst>
              <a:gd name="adj1" fmla="val 39674"/>
              <a:gd name="adj2" fmla="val 93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urved Down 6">
            <a:extLst>
              <a:ext uri="{FF2B5EF4-FFF2-40B4-BE49-F238E27FC236}">
                <a16:creationId xmlns:a16="http://schemas.microsoft.com/office/drawing/2014/main" id="{1064409D-C835-6376-F0E9-0824B77D235A}"/>
              </a:ext>
            </a:extLst>
          </p:cNvPr>
          <p:cNvSpPr/>
          <p:nvPr/>
        </p:nvSpPr>
        <p:spPr>
          <a:xfrm>
            <a:off x="6712595" y="3648683"/>
            <a:ext cx="3218711" cy="1524000"/>
          </a:xfrm>
          <a:prstGeom prst="curvedDownArrow">
            <a:avLst>
              <a:gd name="adj1" fmla="val 39674"/>
              <a:gd name="adj2" fmla="val 932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FF2E203C-5048-A74B-346B-C5D3327C48FE}"/>
              </a:ext>
            </a:extLst>
          </p:cNvPr>
          <p:cNvSpPr txBox="1"/>
          <p:nvPr/>
        </p:nvSpPr>
        <p:spPr>
          <a:xfrm>
            <a:off x="4650342" y="2415389"/>
            <a:ext cx="7323944" cy="954107"/>
          </a:xfrm>
          <a:prstGeom prst="rect">
            <a:avLst/>
          </a:prstGeom>
          <a:noFill/>
        </p:spPr>
        <p:txBody>
          <a:bodyPr wrap="square" rtlCol="0">
            <a:spAutoFit/>
          </a:bodyPr>
          <a:lstStyle/>
          <a:p>
            <a:pPr algn="ctr"/>
            <a:r>
              <a:rPr lang="en-US" sz="2800" dirty="0">
                <a:latin typeface="Poppins Bold" panose="00000800000000000000" charset="0"/>
                <a:cs typeface="Poppins Bold" panose="00000800000000000000" charset="0"/>
              </a:rPr>
              <a:t>Why toddler protecting robot needs  navigation system ?</a:t>
            </a:r>
          </a:p>
        </p:txBody>
      </p:sp>
      <p:sp>
        <p:nvSpPr>
          <p:cNvPr id="10" name="TextBox 9">
            <a:extLst>
              <a:ext uri="{FF2B5EF4-FFF2-40B4-BE49-F238E27FC236}">
                <a16:creationId xmlns:a16="http://schemas.microsoft.com/office/drawing/2014/main" id="{9632A652-2F83-38C0-3A04-E6F58976CCB3}"/>
              </a:ext>
            </a:extLst>
          </p:cNvPr>
          <p:cNvSpPr txBox="1"/>
          <p:nvPr/>
        </p:nvSpPr>
        <p:spPr>
          <a:xfrm>
            <a:off x="12064996" y="5598992"/>
            <a:ext cx="4560696" cy="954107"/>
          </a:xfrm>
          <a:prstGeom prst="rect">
            <a:avLst/>
          </a:prstGeom>
          <a:noFill/>
        </p:spPr>
        <p:txBody>
          <a:bodyPr wrap="square" rtlCol="0">
            <a:spAutoFit/>
          </a:bodyPr>
          <a:lstStyle/>
          <a:p>
            <a:pPr algn="ctr"/>
            <a:r>
              <a:rPr lang="en-US" sz="2800" dirty="0">
                <a:latin typeface="Poppins Bold" panose="00000800000000000000" charset="0"/>
                <a:cs typeface="Poppins Bold" panose="00000800000000000000" charset="0"/>
              </a:rPr>
              <a:t>How robot follow the toddler ?</a:t>
            </a:r>
          </a:p>
        </p:txBody>
      </p:sp>
      <p:sp>
        <p:nvSpPr>
          <p:cNvPr id="16" name="TextBox 15">
            <a:extLst>
              <a:ext uri="{FF2B5EF4-FFF2-40B4-BE49-F238E27FC236}">
                <a16:creationId xmlns:a16="http://schemas.microsoft.com/office/drawing/2014/main" id="{FEDD00CE-D297-5256-6933-D9B79F7F3E10}"/>
              </a:ext>
            </a:extLst>
          </p:cNvPr>
          <p:cNvSpPr txBox="1"/>
          <p:nvPr/>
        </p:nvSpPr>
        <p:spPr>
          <a:xfrm>
            <a:off x="5252564" y="9151044"/>
            <a:ext cx="7323944" cy="523220"/>
          </a:xfrm>
          <a:prstGeom prst="rect">
            <a:avLst/>
          </a:prstGeom>
          <a:noFill/>
        </p:spPr>
        <p:txBody>
          <a:bodyPr wrap="square" rtlCol="0">
            <a:spAutoFit/>
          </a:bodyPr>
          <a:lstStyle/>
          <a:p>
            <a:pPr algn="ctr"/>
            <a:r>
              <a:rPr lang="en-US" sz="2800" dirty="0">
                <a:latin typeface="Poppins Bold" panose="00000800000000000000" charset="0"/>
                <a:cs typeface="Poppins Bold" panose="00000800000000000000" charset="0"/>
              </a:rPr>
              <a:t>how robot identify the obstacles ? </a:t>
            </a:r>
          </a:p>
        </p:txBody>
      </p:sp>
      <p:sp>
        <p:nvSpPr>
          <p:cNvPr id="17" name="TextBox 16">
            <a:extLst>
              <a:ext uri="{FF2B5EF4-FFF2-40B4-BE49-F238E27FC236}">
                <a16:creationId xmlns:a16="http://schemas.microsoft.com/office/drawing/2014/main" id="{EC3BD1BD-3408-37F6-C41C-32F6613722F2}"/>
              </a:ext>
            </a:extLst>
          </p:cNvPr>
          <p:cNvSpPr txBox="1"/>
          <p:nvPr/>
        </p:nvSpPr>
        <p:spPr>
          <a:xfrm>
            <a:off x="-128226" y="5615321"/>
            <a:ext cx="4560696" cy="1384995"/>
          </a:xfrm>
          <a:prstGeom prst="rect">
            <a:avLst/>
          </a:prstGeom>
          <a:noFill/>
        </p:spPr>
        <p:txBody>
          <a:bodyPr wrap="square" rtlCol="0">
            <a:spAutoFit/>
          </a:bodyPr>
          <a:lstStyle/>
          <a:p>
            <a:pPr algn="ctr"/>
            <a:r>
              <a:rPr lang="en-US" sz="2800" dirty="0">
                <a:latin typeface="Poppins Bold" panose="00000800000000000000" charset="0"/>
                <a:cs typeface="Poppins Bold" panose="00000800000000000000" charset="0"/>
              </a:rPr>
              <a:t>How this robot help to parents and</a:t>
            </a:r>
          </a:p>
          <a:p>
            <a:pPr algn="ctr"/>
            <a:r>
              <a:rPr lang="en-US" sz="2800" dirty="0">
                <a:latin typeface="Poppins Bold" panose="00000800000000000000" charset="0"/>
                <a:cs typeface="Poppins Bold" panose="00000800000000000000" charset="0"/>
              </a:rPr>
              <a:t> childcare givers ?</a:t>
            </a:r>
          </a:p>
        </p:txBody>
      </p:sp>
    </p:spTree>
    <p:extLst>
      <p:ext uri="{BB962C8B-B14F-4D97-AF65-F5344CB8AC3E}">
        <p14:creationId xmlns:p14="http://schemas.microsoft.com/office/powerpoint/2010/main" val="194840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219200" y="2815344"/>
            <a:ext cx="13449300" cy="3715889"/>
          </a:xfrm>
          <a:prstGeom prst="rect">
            <a:avLst/>
          </a:prstGeom>
        </p:spPr>
        <p:txBody>
          <a:bodyPr wrap="square" lIns="0" tIns="0" rIns="0" bIns="0" rtlCol="0" anchor="t">
            <a:spAutoFit/>
          </a:bodyPr>
          <a:lstStyle/>
          <a:p>
            <a:pPr algn="just">
              <a:lnSpc>
                <a:spcPct val="150000"/>
              </a:lnSpc>
            </a:pPr>
            <a:r>
              <a:rPr lang="en-GB" sz="3200" dirty="0">
                <a:solidFill>
                  <a:srgbClr val="000000"/>
                </a:solidFill>
                <a:latin typeface="Poppins"/>
              </a:rPr>
              <a:t>How can we design and develop a secure and robust robot navigation system that can navigate around a toddler, utilizing obstacle avoidance techniques and safe mobility, while still allowing for non-threatening human-robot interaction, even in scenarios where the child may engage with or damage the robot.</a:t>
            </a:r>
          </a:p>
        </p:txBody>
      </p:sp>
      <p:grpSp>
        <p:nvGrpSpPr>
          <p:cNvPr id="17" name="Group 17"/>
          <p:cNvGrpSpPr>
            <a:grpSpLocks noChangeAspect="1"/>
          </p:cNvGrpSpPr>
          <p:nvPr/>
        </p:nvGrpSpPr>
        <p:grpSpPr>
          <a:xfrm>
            <a:off x="13728900" y="-3743040"/>
            <a:ext cx="4249835" cy="4771740"/>
            <a:chOff x="0" y="0"/>
            <a:chExt cx="32853973" cy="36888636"/>
          </a:xfrm>
        </p:grpSpPr>
        <p:sp>
          <p:nvSpPr>
            <p:cNvPr id="18" name="Freeform 18"/>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sp>
      </p:grpSp>
      <p:grpSp>
        <p:nvGrpSpPr>
          <p:cNvPr id="19" name="Group 19"/>
          <p:cNvGrpSpPr>
            <a:grpSpLocks noChangeAspect="1"/>
          </p:cNvGrpSpPr>
          <p:nvPr/>
        </p:nvGrpSpPr>
        <p:grpSpPr>
          <a:xfrm>
            <a:off x="13728900" y="9258300"/>
            <a:ext cx="4249835" cy="4771740"/>
            <a:chOff x="0" y="0"/>
            <a:chExt cx="32853973" cy="36888636"/>
          </a:xfrm>
        </p:grpSpPr>
        <p:sp>
          <p:nvSpPr>
            <p:cNvPr id="20" name="Freeform 20"/>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sp>
      </p:grpSp>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1045029" y="1050476"/>
            <a:ext cx="8861937" cy="1146147"/>
          </a:xfrm>
          <a:prstGeom prst="rect">
            <a:avLst/>
          </a:prstGeom>
        </p:spPr>
      </p:pic>
      <p:sp>
        <p:nvSpPr>
          <p:cNvPr id="8" name="TextBox 8"/>
          <p:cNvSpPr txBox="1"/>
          <p:nvPr/>
        </p:nvSpPr>
        <p:spPr>
          <a:xfrm>
            <a:off x="1752600" y="1050476"/>
            <a:ext cx="7810500" cy="1023357"/>
          </a:xfrm>
          <a:prstGeom prst="rect">
            <a:avLst/>
          </a:prstGeom>
        </p:spPr>
        <p:txBody>
          <a:bodyPr wrap="square" lIns="0" tIns="0" rIns="0" bIns="0" rtlCol="0" anchor="t">
            <a:spAutoFit/>
          </a:bodyPr>
          <a:lstStyle/>
          <a:p>
            <a:pPr>
              <a:lnSpc>
                <a:spcPts val="8400"/>
              </a:lnSpc>
            </a:pPr>
            <a:r>
              <a:rPr lang="en-US" sz="6000" dirty="0">
                <a:solidFill>
                  <a:schemeClr val="bg1"/>
                </a:solidFill>
                <a:latin typeface="Poppins Bold"/>
              </a:rPr>
              <a:t>Research Problem</a:t>
            </a:r>
          </a:p>
        </p:txBody>
      </p:sp>
      <p:pic>
        <p:nvPicPr>
          <p:cNvPr id="6" name="Picture 6" descr="A picture containing clipart&#10;&#10;Description automatically generated">
            <a:extLst>
              <a:ext uri="{FF2B5EF4-FFF2-40B4-BE49-F238E27FC236}">
                <a16:creationId xmlns:a16="http://schemas.microsoft.com/office/drawing/2014/main" id="{ABCC5083-8BCF-8E9C-5062-5EEE6A1C94E9}"/>
              </a:ext>
            </a:extLst>
          </p:cNvPr>
          <p:cNvPicPr>
            <a:picLocks noChangeAspect="1"/>
          </p:cNvPicPr>
          <p:nvPr/>
        </p:nvPicPr>
        <p:blipFill>
          <a:blip r:embed="rId3"/>
          <a:stretch>
            <a:fillRect/>
          </a:stretch>
        </p:blipFill>
        <p:spPr>
          <a:xfrm>
            <a:off x="6248400" y="7060572"/>
            <a:ext cx="2514600" cy="2514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668697" y="3086100"/>
            <a:ext cx="12573000" cy="2884892"/>
          </a:xfrm>
          <a:prstGeom prst="rect">
            <a:avLst/>
          </a:prstGeom>
        </p:spPr>
        <p:txBody>
          <a:bodyPr wrap="square" lIns="0" tIns="0" rIns="0" bIns="0" rtlCol="0" anchor="t">
            <a:spAutoFit/>
          </a:bodyPr>
          <a:lstStyle/>
          <a:p>
            <a:pPr algn="just">
              <a:lnSpc>
                <a:spcPct val="150000"/>
              </a:lnSpc>
            </a:pPr>
            <a:r>
              <a:rPr lang="en-GB" sz="3200" dirty="0">
                <a:solidFill>
                  <a:srgbClr val="000000"/>
                </a:solidFill>
                <a:latin typeface="Poppins"/>
              </a:rPr>
              <a:t>To develop a navigation system for the robot that can effectively and safely navigate around the toddler, incorporating the obstacle avoidance navigation and safe movement.</a:t>
            </a:r>
          </a:p>
        </p:txBody>
      </p:sp>
      <p:pic>
        <p:nvPicPr>
          <p:cNvPr id="16" name="Picture 15">
            <a:extLst>
              <a:ext uri="{FF2B5EF4-FFF2-40B4-BE49-F238E27FC236}">
                <a16:creationId xmlns:a16="http://schemas.microsoft.com/office/drawing/2014/main" id="{C0F101FA-DA3B-6208-83CD-311B88979848}"/>
              </a:ext>
            </a:extLst>
          </p:cNvPr>
          <p:cNvPicPr>
            <a:picLocks noChangeAspect="1"/>
          </p:cNvPicPr>
          <p:nvPr/>
        </p:nvPicPr>
        <p:blipFill>
          <a:blip r:embed="rId2"/>
          <a:stretch>
            <a:fillRect/>
          </a:stretch>
        </p:blipFill>
        <p:spPr>
          <a:xfrm>
            <a:off x="2667000" y="1257300"/>
            <a:ext cx="8864352" cy="1146147"/>
          </a:xfrm>
          <a:prstGeom prst="rect">
            <a:avLst/>
          </a:prstGeom>
        </p:spPr>
      </p:pic>
      <p:sp>
        <p:nvSpPr>
          <p:cNvPr id="3" name="TextBox 3"/>
          <p:cNvSpPr txBox="1"/>
          <p:nvPr/>
        </p:nvSpPr>
        <p:spPr>
          <a:xfrm>
            <a:off x="3581400" y="1114563"/>
            <a:ext cx="8747595" cy="1193853"/>
          </a:xfrm>
          <a:prstGeom prst="rect">
            <a:avLst/>
          </a:prstGeom>
        </p:spPr>
        <p:txBody>
          <a:bodyPr lIns="0" tIns="0" rIns="0" bIns="0" rtlCol="0" anchor="t">
            <a:spAutoFit/>
          </a:bodyPr>
          <a:lstStyle/>
          <a:p>
            <a:pPr>
              <a:lnSpc>
                <a:spcPts val="9799"/>
              </a:lnSpc>
            </a:pPr>
            <a:r>
              <a:rPr lang="en-US" sz="6000" dirty="0">
                <a:solidFill>
                  <a:schemeClr val="bg1"/>
                </a:solidFill>
                <a:latin typeface="Poppins Bold"/>
              </a:rPr>
              <a:t>Specific Objective</a:t>
            </a:r>
          </a:p>
        </p:txBody>
      </p:sp>
      <p:pic>
        <p:nvPicPr>
          <p:cNvPr id="2" name="Picture 46" descr="Icon&#10;&#10;Description automatically generated">
            <a:extLst>
              <a:ext uri="{FF2B5EF4-FFF2-40B4-BE49-F238E27FC236}">
                <a16:creationId xmlns:a16="http://schemas.microsoft.com/office/drawing/2014/main" id="{1FF76001-9D6D-5C51-3E2D-873FBF4D09AD}"/>
              </a:ext>
            </a:extLst>
          </p:cNvPr>
          <p:cNvPicPr>
            <a:picLocks noChangeAspect="1"/>
          </p:cNvPicPr>
          <p:nvPr/>
        </p:nvPicPr>
        <p:blipFill>
          <a:blip r:embed="rId3"/>
          <a:stretch>
            <a:fillRect/>
          </a:stretch>
        </p:blipFill>
        <p:spPr>
          <a:xfrm>
            <a:off x="5791200" y="5829300"/>
            <a:ext cx="3733800" cy="3581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524000" y="3162300"/>
            <a:ext cx="13487400" cy="5738494"/>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ü"/>
            </a:pPr>
            <a:r>
              <a:rPr lang="en-GB" sz="3600" dirty="0">
                <a:solidFill>
                  <a:srgbClr val="000000"/>
                </a:solidFill>
                <a:latin typeface="Poppins"/>
              </a:rPr>
              <a:t>To effectively and safely navigate around a toddler.</a:t>
            </a:r>
          </a:p>
          <a:p>
            <a:pPr marL="457200" indent="-457200" algn="just">
              <a:lnSpc>
                <a:spcPct val="150000"/>
              </a:lnSpc>
              <a:buFont typeface="Wingdings" panose="05000000000000000000" pitchFamily="2" charset="2"/>
              <a:buChar char="ü"/>
            </a:pPr>
            <a:r>
              <a:rPr lang="en-GB" sz="3600" dirty="0">
                <a:solidFill>
                  <a:srgbClr val="000000"/>
                </a:solidFill>
                <a:latin typeface="Poppins"/>
              </a:rPr>
              <a:t>To accurately tracking and following the toddler.</a:t>
            </a:r>
          </a:p>
          <a:p>
            <a:pPr marL="457200" indent="-457200" algn="just">
              <a:lnSpc>
                <a:spcPct val="150000"/>
              </a:lnSpc>
              <a:buFont typeface="Wingdings" panose="05000000000000000000" pitchFamily="2" charset="2"/>
              <a:buChar char="ü"/>
            </a:pPr>
            <a:r>
              <a:rPr lang="en-GB" sz="3600" dirty="0">
                <a:solidFill>
                  <a:srgbClr val="000000"/>
                </a:solidFill>
                <a:latin typeface="Poppins"/>
              </a:rPr>
              <a:t>Incorporating the obstacle avoidance navigation.</a:t>
            </a:r>
          </a:p>
          <a:p>
            <a:pPr marL="457200" indent="-457200" algn="just">
              <a:lnSpc>
                <a:spcPct val="150000"/>
              </a:lnSpc>
              <a:buFont typeface="Wingdings" panose="05000000000000000000" pitchFamily="2" charset="2"/>
              <a:buChar char="ü"/>
            </a:pPr>
            <a:r>
              <a:rPr lang="en-GB" sz="3600" dirty="0">
                <a:solidFill>
                  <a:srgbClr val="000000"/>
                </a:solidFill>
                <a:latin typeface="Poppins"/>
              </a:rPr>
              <a:t>Robot must be able to clear the area intelligently, for instance if the child interacts with or destroys it.</a:t>
            </a:r>
          </a:p>
          <a:p>
            <a:pPr marL="457200" indent="-457200" algn="just">
              <a:lnSpc>
                <a:spcPct val="150000"/>
              </a:lnSpc>
              <a:buFont typeface="Wingdings" panose="05000000000000000000" pitchFamily="2" charset="2"/>
              <a:buChar char="ü"/>
            </a:pPr>
            <a:r>
              <a:rPr lang="en-GB" sz="3600" dirty="0">
                <a:solidFill>
                  <a:srgbClr val="000000"/>
                </a:solidFill>
                <a:latin typeface="Poppins"/>
              </a:rPr>
              <a:t>To engage in non-threatening human-robot interaction with a toddler.</a:t>
            </a:r>
          </a:p>
        </p:txBody>
      </p:sp>
      <p:sp>
        <p:nvSpPr>
          <p:cNvPr id="21" name="TextBox 21"/>
          <p:cNvSpPr txBox="1"/>
          <p:nvPr/>
        </p:nvSpPr>
        <p:spPr>
          <a:xfrm>
            <a:off x="1092994" y="3379273"/>
            <a:ext cx="557213" cy="589359"/>
          </a:xfrm>
          <a:prstGeom prst="rect">
            <a:avLst/>
          </a:prstGeom>
        </p:spPr>
        <p:txBody>
          <a:bodyPr lIns="50800" tIns="50800" rIns="50800" bIns="50800" rtlCol="0" anchor="ctr"/>
          <a:lstStyle/>
          <a:p>
            <a:pPr algn="ctr">
              <a:lnSpc>
                <a:spcPts val="2659"/>
              </a:lnSpc>
            </a:pPr>
            <a:endParaRPr/>
          </a:p>
        </p:txBody>
      </p:sp>
      <p:pic>
        <p:nvPicPr>
          <p:cNvPr id="27" name="Picture 26">
            <a:extLst>
              <a:ext uri="{FF2B5EF4-FFF2-40B4-BE49-F238E27FC236}">
                <a16:creationId xmlns:a16="http://schemas.microsoft.com/office/drawing/2014/main" id="{0D28892E-D458-7B60-13E1-5F9AD93763D8}"/>
              </a:ext>
            </a:extLst>
          </p:cNvPr>
          <p:cNvPicPr>
            <a:picLocks noChangeAspect="1"/>
          </p:cNvPicPr>
          <p:nvPr/>
        </p:nvPicPr>
        <p:blipFill>
          <a:blip r:embed="rId2"/>
          <a:stretch>
            <a:fillRect/>
          </a:stretch>
        </p:blipFill>
        <p:spPr>
          <a:xfrm>
            <a:off x="3753454" y="1360524"/>
            <a:ext cx="6838346" cy="1330961"/>
          </a:xfrm>
          <a:prstGeom prst="rect">
            <a:avLst/>
          </a:prstGeom>
        </p:spPr>
      </p:pic>
      <p:sp>
        <p:nvSpPr>
          <p:cNvPr id="14" name="TextBox 14"/>
          <p:cNvSpPr txBox="1"/>
          <p:nvPr/>
        </p:nvSpPr>
        <p:spPr>
          <a:xfrm>
            <a:off x="4876800" y="1599605"/>
            <a:ext cx="5105400" cy="852798"/>
          </a:xfrm>
          <a:prstGeom prst="rect">
            <a:avLst/>
          </a:prstGeom>
        </p:spPr>
        <p:txBody>
          <a:bodyPr wrap="square" lIns="0" tIns="0" rIns="0" bIns="0" rtlCol="0" anchor="t">
            <a:spAutoFit/>
          </a:bodyPr>
          <a:lstStyle/>
          <a:p>
            <a:pPr>
              <a:lnSpc>
                <a:spcPts val="7000"/>
              </a:lnSpc>
            </a:pPr>
            <a:r>
              <a:rPr lang="en-US" sz="5000" dirty="0">
                <a:solidFill>
                  <a:srgbClr val="FFFFFF"/>
                </a:solidFill>
                <a:latin typeface="Poppins Bold"/>
              </a:rPr>
              <a:t>Sub Objectives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4114800" y="660433"/>
            <a:ext cx="6840305" cy="1329043"/>
          </a:xfrm>
          <a:prstGeom prst="rect">
            <a:avLst/>
          </a:prstGeom>
        </p:spPr>
      </p:pic>
      <p:sp>
        <p:nvSpPr>
          <p:cNvPr id="14" name="TextBox 14"/>
          <p:cNvSpPr txBox="1"/>
          <p:nvPr/>
        </p:nvSpPr>
        <p:spPr>
          <a:xfrm>
            <a:off x="5257800" y="891374"/>
            <a:ext cx="4953000" cy="867160"/>
          </a:xfrm>
          <a:prstGeom prst="rect">
            <a:avLst/>
          </a:prstGeom>
        </p:spPr>
        <p:txBody>
          <a:bodyPr wrap="square" lIns="0" tIns="0" rIns="0" bIns="0" rtlCol="0" anchor="t">
            <a:spAutoFit/>
          </a:bodyPr>
          <a:lstStyle/>
          <a:p>
            <a:pPr>
              <a:lnSpc>
                <a:spcPts val="7000"/>
              </a:lnSpc>
            </a:pPr>
            <a:r>
              <a:rPr lang="en-US" sz="5400" dirty="0">
                <a:solidFill>
                  <a:srgbClr val="FFFFFF"/>
                </a:solidFill>
                <a:latin typeface="Poppins Bold"/>
              </a:rPr>
              <a:t>Methodology</a:t>
            </a:r>
          </a:p>
        </p:txBody>
      </p:sp>
      <p:pic>
        <p:nvPicPr>
          <p:cNvPr id="29" name="Picture 28">
            <a:extLst>
              <a:ext uri="{FF2B5EF4-FFF2-40B4-BE49-F238E27FC236}">
                <a16:creationId xmlns:a16="http://schemas.microsoft.com/office/drawing/2014/main" id="{3E6E09D1-994E-707B-8063-285EE8F2F149}"/>
              </a:ext>
            </a:extLst>
          </p:cNvPr>
          <p:cNvPicPr>
            <a:picLocks noChangeAspect="1"/>
          </p:cNvPicPr>
          <p:nvPr/>
        </p:nvPicPr>
        <p:blipFill>
          <a:blip r:embed="rId3"/>
          <a:stretch>
            <a:fillRect/>
          </a:stretch>
        </p:blipFill>
        <p:spPr>
          <a:xfrm>
            <a:off x="1524000" y="2697541"/>
            <a:ext cx="12573000" cy="6705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rot="10800000" flipV="1">
            <a:off x="1478952" y="6591299"/>
            <a:ext cx="8167045" cy="762001"/>
          </a:xfrm>
          <a:prstGeom prst="rect">
            <a:avLst/>
          </a:prstGeom>
        </p:spPr>
        <p:txBody>
          <a:bodyPr vert="horz" lIns="91440" tIns="45720" rIns="91440" bIns="45720" rtlCol="0" anchor="b">
            <a:normAutofit fontScale="70000" lnSpcReduction="20000"/>
          </a:bodyPr>
          <a:lstStyle/>
          <a:p>
            <a:pPr>
              <a:spcBef>
                <a:spcPct val="0"/>
              </a:spcBef>
              <a:spcAft>
                <a:spcPts val="600"/>
              </a:spcAft>
            </a:pPr>
            <a:endParaRPr lang="en-US" sz="7200" dirty="0">
              <a:solidFill>
                <a:schemeClr val="bg1"/>
              </a:solidFill>
              <a:latin typeface="+mj-lt"/>
              <a:ea typeface="+mj-ea"/>
              <a:cs typeface="+mj-cs"/>
            </a:endParaRPr>
          </a:p>
        </p:txBody>
      </p:sp>
      <p:pic>
        <p:nvPicPr>
          <p:cNvPr id="3" name="Picture 2" descr="A blue and grey circle with a number&#10;&#10;Description automatically generated with low confidence">
            <a:extLst>
              <a:ext uri="{FF2B5EF4-FFF2-40B4-BE49-F238E27FC236}">
                <a16:creationId xmlns:a16="http://schemas.microsoft.com/office/drawing/2014/main" id="{70EA20A6-BBAA-F2D8-63FE-B39017353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2625" y="4381500"/>
            <a:ext cx="3913175" cy="3913175"/>
          </a:xfrm>
          <a:prstGeom prst="rect">
            <a:avLst/>
          </a:prstGeom>
        </p:spPr>
      </p:pic>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3"/>
          <a:stretch>
            <a:fillRect/>
          </a:stretch>
        </p:blipFill>
        <p:spPr>
          <a:xfrm>
            <a:off x="1752600" y="281094"/>
            <a:ext cx="8345656" cy="1627401"/>
          </a:xfrm>
          <a:prstGeom prst="rect">
            <a:avLst/>
          </a:prstGeom>
        </p:spPr>
      </p:pic>
      <p:sp>
        <p:nvSpPr>
          <p:cNvPr id="5" name="TextBox 4">
            <a:extLst>
              <a:ext uri="{FF2B5EF4-FFF2-40B4-BE49-F238E27FC236}">
                <a16:creationId xmlns:a16="http://schemas.microsoft.com/office/drawing/2014/main" id="{095C015D-3357-32F0-E6F6-368ABDB75AD6}"/>
              </a:ext>
            </a:extLst>
          </p:cNvPr>
          <p:cNvSpPr txBox="1"/>
          <p:nvPr/>
        </p:nvSpPr>
        <p:spPr>
          <a:xfrm>
            <a:off x="2849452" y="633129"/>
            <a:ext cx="7792674" cy="923330"/>
          </a:xfrm>
          <a:prstGeom prst="rect">
            <a:avLst/>
          </a:prstGeom>
          <a:noFill/>
        </p:spPr>
        <p:txBody>
          <a:bodyPr wrap="square">
            <a:spAutoFit/>
          </a:bodyPr>
          <a:lstStyle/>
          <a:p>
            <a:pPr>
              <a:spcBef>
                <a:spcPct val="0"/>
              </a:spcBef>
              <a:spcAft>
                <a:spcPts val="600"/>
              </a:spcAft>
            </a:pPr>
            <a:r>
              <a:rPr lang="en-US" sz="5400" dirty="0">
                <a:solidFill>
                  <a:schemeClr val="bg1"/>
                </a:solidFill>
                <a:latin typeface="Poppins Bold" panose="00000800000000000000" charset="0"/>
                <a:ea typeface="+mj-ea"/>
                <a:cs typeface="Poppins Bold" panose="00000800000000000000" charset="0"/>
              </a:rPr>
              <a:t>Current Progress</a:t>
            </a:r>
          </a:p>
        </p:txBody>
      </p:sp>
      <p:sp>
        <p:nvSpPr>
          <p:cNvPr id="4" name="TextBox 3">
            <a:extLst>
              <a:ext uri="{FF2B5EF4-FFF2-40B4-BE49-F238E27FC236}">
                <a16:creationId xmlns:a16="http://schemas.microsoft.com/office/drawing/2014/main" id="{C96C633E-5FDA-4F9E-813B-E497B5FFA249}"/>
              </a:ext>
            </a:extLst>
          </p:cNvPr>
          <p:cNvSpPr txBox="1"/>
          <p:nvPr/>
        </p:nvSpPr>
        <p:spPr>
          <a:xfrm>
            <a:off x="1219200" y="2781300"/>
            <a:ext cx="10533672" cy="5193217"/>
          </a:xfrm>
          <a:prstGeom prst="rect">
            <a:avLst/>
          </a:prstGeom>
          <a:noFill/>
        </p:spPr>
        <p:txBody>
          <a:bodyPr wrap="square">
            <a:spAutoFit/>
          </a:bodyPr>
          <a:lstStyle/>
          <a:p>
            <a:pPr marL="457200" indent="-457200" algn="just">
              <a:lnSpc>
                <a:spcPct val="150000"/>
              </a:lnSpc>
              <a:buFont typeface="Wingdings" panose="05000000000000000000" pitchFamily="2" charset="2"/>
              <a:buChar char="ü"/>
            </a:pPr>
            <a:r>
              <a:rPr lang="en-GB" sz="3200" dirty="0">
                <a:solidFill>
                  <a:srgbClr val="000000"/>
                </a:solidFill>
                <a:latin typeface="Poppins"/>
              </a:rPr>
              <a:t>Implementation of the pi-camera module and web camera module to track the toddler.</a:t>
            </a:r>
          </a:p>
          <a:p>
            <a:pPr marL="457200" indent="-457200" algn="just">
              <a:lnSpc>
                <a:spcPct val="150000"/>
              </a:lnSpc>
              <a:buFont typeface="Wingdings" panose="05000000000000000000" pitchFamily="2" charset="2"/>
              <a:buChar char="ü"/>
            </a:pPr>
            <a:r>
              <a:rPr lang="en-US" sz="3200" dirty="0">
                <a:latin typeface="Poppins" panose="00000500000000000000" pitchFamily="2" charset="0"/>
                <a:cs typeface="Poppins" panose="00000500000000000000" pitchFamily="2" charset="0"/>
              </a:rPr>
              <a:t>Implementation of the toddler tracking  system is completed</a:t>
            </a:r>
            <a:r>
              <a:rPr lang="en-GB" sz="3200" dirty="0">
                <a:solidFill>
                  <a:srgbClr val="000000"/>
                </a:solidFill>
                <a:latin typeface="Poppins" panose="00000500000000000000" pitchFamily="2" charset="0"/>
                <a:cs typeface="Poppins" panose="00000500000000000000" pitchFamily="2" charset="0"/>
              </a:rPr>
              <a:t>.</a:t>
            </a:r>
          </a:p>
          <a:p>
            <a:pPr marL="457200" indent="-457200" algn="just">
              <a:lnSpc>
                <a:spcPct val="150000"/>
              </a:lnSpc>
              <a:buFont typeface="Wingdings" panose="05000000000000000000" pitchFamily="2" charset="2"/>
              <a:buChar char="ü"/>
            </a:pPr>
            <a:r>
              <a:rPr lang="en-GB" sz="3200" dirty="0">
                <a:solidFill>
                  <a:srgbClr val="000000"/>
                </a:solidFill>
                <a:latin typeface="Poppins"/>
              </a:rPr>
              <a:t>Configure the speed of the tracking object and positions of the object.</a:t>
            </a:r>
          </a:p>
          <a:p>
            <a:pPr marL="457200" indent="-457200" algn="just">
              <a:lnSpc>
                <a:spcPct val="150000"/>
              </a:lnSpc>
              <a:buFont typeface="Wingdings" panose="05000000000000000000" pitchFamily="2" charset="2"/>
              <a:buChar char="ü"/>
            </a:pPr>
            <a:r>
              <a:rPr lang="en-GB" sz="3200" dirty="0">
                <a:solidFill>
                  <a:srgbClr val="000000"/>
                </a:solidFill>
                <a:latin typeface="Poppins"/>
              </a:rPr>
              <a:t>Setup the 2 motor driver and 4-motors. </a:t>
            </a:r>
          </a:p>
        </p:txBody>
      </p:sp>
    </p:spTree>
    <p:extLst>
      <p:ext uri="{BB962C8B-B14F-4D97-AF65-F5344CB8AC3E}">
        <p14:creationId xmlns:p14="http://schemas.microsoft.com/office/powerpoint/2010/main" val="2168402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06E7958-B974-E15A-5277-369666C03B4C}"/>
              </a:ext>
            </a:extLst>
          </p:cNvPr>
          <p:cNvSpPr/>
          <p:nvPr/>
        </p:nvSpPr>
        <p:spPr>
          <a:xfrm>
            <a:off x="11804778" y="3367512"/>
            <a:ext cx="1447800" cy="128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2153690" y="505774"/>
            <a:ext cx="11887200" cy="1255975"/>
          </a:xfrm>
          <a:prstGeom prst="rect">
            <a:avLst/>
          </a:prstGeom>
        </p:spPr>
      </p:pic>
      <p:sp>
        <p:nvSpPr>
          <p:cNvPr id="14" name="TextBox 14"/>
          <p:cNvSpPr txBox="1"/>
          <p:nvPr/>
        </p:nvSpPr>
        <p:spPr>
          <a:xfrm>
            <a:off x="2877979" y="738090"/>
            <a:ext cx="10438622" cy="816890"/>
          </a:xfrm>
          <a:prstGeom prst="rect">
            <a:avLst/>
          </a:prstGeom>
        </p:spPr>
        <p:txBody>
          <a:bodyPr wrap="square" lIns="0" tIns="0" rIns="0" bIns="0" rtlCol="0" anchor="t">
            <a:spAutoFit/>
          </a:bodyPr>
          <a:lstStyle/>
          <a:p>
            <a:pPr algn="ctr">
              <a:lnSpc>
                <a:spcPts val="7000"/>
              </a:lnSpc>
            </a:pPr>
            <a:r>
              <a:rPr lang="en-US" sz="4000" dirty="0">
                <a:solidFill>
                  <a:schemeClr val="bg1"/>
                </a:solidFill>
                <a:latin typeface="Poppins Bold" panose="00000800000000000000" charset="0"/>
                <a:cs typeface="Poppins Bold" panose="00000800000000000000" charset="0"/>
              </a:rPr>
              <a:t>OBJECTIVES AND PROJECT COMPLETION</a:t>
            </a:r>
          </a:p>
        </p:txBody>
      </p:sp>
      <p:sp>
        <p:nvSpPr>
          <p:cNvPr id="22" name="Oval 21">
            <a:extLst>
              <a:ext uri="{FF2B5EF4-FFF2-40B4-BE49-F238E27FC236}">
                <a16:creationId xmlns:a16="http://schemas.microsoft.com/office/drawing/2014/main" id="{44AC4D6E-114E-E0BF-D51B-00D91C3E98D6}"/>
              </a:ext>
            </a:extLst>
          </p:cNvPr>
          <p:cNvSpPr/>
          <p:nvPr/>
        </p:nvSpPr>
        <p:spPr>
          <a:xfrm>
            <a:off x="5816091" y="6574596"/>
            <a:ext cx="1447800" cy="128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D01314FC-18AC-8025-0C0F-B970A0844B6E}"/>
              </a:ext>
            </a:extLst>
          </p:cNvPr>
          <p:cNvSpPr/>
          <p:nvPr/>
        </p:nvSpPr>
        <p:spPr>
          <a:xfrm>
            <a:off x="1701931" y="3096985"/>
            <a:ext cx="1447800" cy="125597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2" name="Picture 6">
            <a:extLst>
              <a:ext uri="{FF2B5EF4-FFF2-40B4-BE49-F238E27FC236}">
                <a16:creationId xmlns:a16="http://schemas.microsoft.com/office/drawing/2014/main" id="{51D0922C-1751-39E4-0A3A-865C7D8EC70C}"/>
              </a:ext>
            </a:extLst>
          </p:cNvPr>
          <p:cNvPicPr>
            <a:picLocks noChangeAspect="1"/>
          </p:cNvPicPr>
          <p:nvPr/>
        </p:nvPicPr>
        <p:blipFill>
          <a:blip r:embed="rId3"/>
          <a:stretch>
            <a:fillRect/>
          </a:stretch>
        </p:blipFill>
        <p:spPr>
          <a:xfrm>
            <a:off x="5669133" y="2485346"/>
            <a:ext cx="4758342" cy="3907311"/>
          </a:xfrm>
          <a:prstGeom prst="rect">
            <a:avLst/>
          </a:prstGeom>
        </p:spPr>
      </p:pic>
      <p:sp>
        <p:nvSpPr>
          <p:cNvPr id="15" name="TextBox 14">
            <a:extLst>
              <a:ext uri="{FF2B5EF4-FFF2-40B4-BE49-F238E27FC236}">
                <a16:creationId xmlns:a16="http://schemas.microsoft.com/office/drawing/2014/main" id="{2EF3C445-8D55-A8DA-69E4-1806F264AF14}"/>
              </a:ext>
            </a:extLst>
          </p:cNvPr>
          <p:cNvSpPr txBox="1"/>
          <p:nvPr/>
        </p:nvSpPr>
        <p:spPr>
          <a:xfrm>
            <a:off x="1420585" y="3340215"/>
            <a:ext cx="209938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800" b="1" dirty="0">
                <a:solidFill>
                  <a:schemeClr val="accent5"/>
                </a:solidFill>
              </a:rPr>
              <a:t>90%</a:t>
            </a:r>
            <a:endParaRPr lang="en-US" sz="4800" b="1" dirty="0">
              <a:solidFill>
                <a:schemeClr val="accent5"/>
              </a:solidFill>
            </a:endParaRPr>
          </a:p>
        </p:txBody>
      </p:sp>
      <p:sp>
        <p:nvSpPr>
          <p:cNvPr id="13" name="TextBox 12">
            <a:extLst>
              <a:ext uri="{FF2B5EF4-FFF2-40B4-BE49-F238E27FC236}">
                <a16:creationId xmlns:a16="http://schemas.microsoft.com/office/drawing/2014/main" id="{C07A83BD-4175-056A-6589-592AD0F6E326}"/>
              </a:ext>
            </a:extLst>
          </p:cNvPr>
          <p:cNvSpPr txBox="1"/>
          <p:nvPr/>
        </p:nvSpPr>
        <p:spPr>
          <a:xfrm>
            <a:off x="11478985" y="3626657"/>
            <a:ext cx="209938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400" b="1" dirty="0">
                <a:solidFill>
                  <a:srgbClr val="FF0000"/>
                </a:solidFill>
              </a:rPr>
              <a:t>50%</a:t>
            </a:r>
            <a:endParaRPr lang="en-US" sz="4400" b="1" dirty="0">
              <a:solidFill>
                <a:srgbClr val="FF0000"/>
              </a:solidFill>
            </a:endParaRPr>
          </a:p>
        </p:txBody>
      </p:sp>
      <p:sp>
        <p:nvSpPr>
          <p:cNvPr id="16" name="TextBox 15">
            <a:extLst>
              <a:ext uri="{FF2B5EF4-FFF2-40B4-BE49-F238E27FC236}">
                <a16:creationId xmlns:a16="http://schemas.microsoft.com/office/drawing/2014/main" id="{5027D4B0-86A9-56C1-FD25-35CA14152289}"/>
              </a:ext>
            </a:extLst>
          </p:cNvPr>
          <p:cNvSpPr txBox="1"/>
          <p:nvPr/>
        </p:nvSpPr>
        <p:spPr>
          <a:xfrm>
            <a:off x="5490297" y="6855425"/>
            <a:ext cx="209938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400" b="1" i="1" dirty="0">
                <a:solidFill>
                  <a:srgbClr val="FFC000"/>
                </a:solidFill>
              </a:rPr>
              <a:t>70%</a:t>
            </a:r>
            <a:endParaRPr lang="en-US" sz="4400" b="1" i="1" dirty="0">
              <a:solidFill>
                <a:srgbClr val="FFC000"/>
              </a:solidFill>
            </a:endParaRPr>
          </a:p>
        </p:txBody>
      </p:sp>
      <p:sp>
        <p:nvSpPr>
          <p:cNvPr id="17" name="TextBox 16">
            <a:extLst>
              <a:ext uri="{FF2B5EF4-FFF2-40B4-BE49-F238E27FC236}">
                <a16:creationId xmlns:a16="http://schemas.microsoft.com/office/drawing/2014/main" id="{7C80EAF7-DE9D-C4F4-0136-174C8E33A547}"/>
              </a:ext>
            </a:extLst>
          </p:cNvPr>
          <p:cNvSpPr txBox="1"/>
          <p:nvPr/>
        </p:nvSpPr>
        <p:spPr>
          <a:xfrm>
            <a:off x="10144961" y="4829545"/>
            <a:ext cx="548640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Wingdings" panose="05000000000000000000" pitchFamily="2" charset="2"/>
              <a:buChar char="ü"/>
            </a:pPr>
            <a:r>
              <a:rPr lang="en-GB" sz="2400" dirty="0">
                <a:latin typeface="Poppins" panose="00000500000000000000" pitchFamily="2" charset="0"/>
                <a:cs typeface="Poppins" panose="00000500000000000000" pitchFamily="2" charset="0"/>
              </a:rPr>
              <a:t>Implementation of ML Model to recognize  the tracking Object.</a:t>
            </a:r>
          </a:p>
          <a:p>
            <a:pPr algn="ctr"/>
            <a:endParaRPr lang="en-GB" sz="2400" dirty="0">
              <a:latin typeface="Poppins" panose="00000500000000000000" pitchFamily="2" charset="0"/>
              <a:cs typeface="Poppins" panose="00000500000000000000" pitchFamily="2" charset="0"/>
            </a:endParaRPr>
          </a:p>
          <a:p>
            <a:pPr marL="285750" indent="-285750" algn="ctr">
              <a:buFont typeface="Wingdings" panose="05000000000000000000" pitchFamily="2" charset="2"/>
              <a:buChar char="ü"/>
            </a:pPr>
            <a:r>
              <a:rPr lang="en-GB" sz="2400" dirty="0">
                <a:latin typeface="Poppins" panose="00000500000000000000" pitchFamily="2" charset="0"/>
                <a:cs typeface="Poppins" panose="00000500000000000000" pitchFamily="2" charset="0"/>
              </a:rPr>
              <a:t>Setup Pi-camera module and  web cam module</a:t>
            </a:r>
          </a:p>
          <a:p>
            <a:pPr algn="ctr"/>
            <a:endParaRPr lang="en-GB" sz="2400" dirty="0">
              <a:latin typeface="Poppins" panose="00000500000000000000" pitchFamily="2" charset="0"/>
              <a:cs typeface="Poppins" panose="00000500000000000000" pitchFamily="2" charset="0"/>
            </a:endParaRPr>
          </a:p>
          <a:p>
            <a:pPr marL="285750" indent="-285750" algn="ctr">
              <a:buFont typeface="Wingdings" panose="05000000000000000000" pitchFamily="2" charset="2"/>
              <a:buChar char="ü"/>
            </a:pPr>
            <a:r>
              <a:rPr lang="en-GB" sz="2400" dirty="0">
                <a:latin typeface="Poppins" panose="00000500000000000000" pitchFamily="2" charset="0"/>
                <a:cs typeface="Poppins" panose="00000500000000000000" pitchFamily="2" charset="0"/>
              </a:rPr>
              <a:t>Configure the tracking system.</a:t>
            </a:r>
          </a:p>
          <a:p>
            <a:pPr marL="285750" indent="-285750" algn="ctr">
              <a:buFont typeface="Wingdings" panose="05000000000000000000" pitchFamily="2" charset="2"/>
              <a:buChar char="ü"/>
            </a:pPr>
            <a:endParaRPr lang="en-GB" sz="2400" dirty="0">
              <a:latin typeface="Poppins" panose="00000500000000000000" pitchFamily="2" charset="0"/>
              <a:cs typeface="Poppins" panose="00000500000000000000" pitchFamily="2" charset="0"/>
            </a:endParaRPr>
          </a:p>
          <a:p>
            <a:pPr marL="285750" indent="-285750" algn="ctr">
              <a:buFont typeface="Wingdings" panose="05000000000000000000" pitchFamily="2" charset="2"/>
              <a:buChar char="ü"/>
            </a:pPr>
            <a:endParaRPr lang="en-GB" sz="2400" dirty="0">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B378C83A-83F0-86DF-8495-22351609E3BF}"/>
              </a:ext>
            </a:extLst>
          </p:cNvPr>
          <p:cNvSpPr txBox="1"/>
          <p:nvPr/>
        </p:nvSpPr>
        <p:spPr>
          <a:xfrm>
            <a:off x="4163785" y="8037305"/>
            <a:ext cx="58474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panose="05000000000000000000" pitchFamily="2" charset="2"/>
              <a:buChar char="ü"/>
            </a:pPr>
            <a:r>
              <a:rPr lang="en-GB" sz="2400" dirty="0">
                <a:latin typeface="Poppins" panose="00000500000000000000" pitchFamily="2" charset="0"/>
                <a:cs typeface="Poppins" panose="00000500000000000000" pitchFamily="2" charset="0"/>
              </a:rPr>
              <a:t>Develop The ML Model for Object avoidance navigation</a:t>
            </a:r>
          </a:p>
          <a:p>
            <a:pPr algn="just"/>
            <a:endParaRPr lang="en-GB" sz="2400" dirty="0">
              <a:latin typeface="Poppins" panose="00000500000000000000" pitchFamily="2" charset="0"/>
              <a:cs typeface="Poppins" panose="00000500000000000000" pitchFamily="2" charset="0"/>
            </a:endParaRPr>
          </a:p>
          <a:p>
            <a:pPr marL="285750" indent="-285750" algn="just">
              <a:buFont typeface="Wingdings" panose="05000000000000000000" pitchFamily="2" charset="2"/>
              <a:buChar char="ü"/>
            </a:pPr>
            <a:r>
              <a:rPr lang="en-GB" sz="2400" dirty="0">
                <a:latin typeface="Poppins" panose="00000500000000000000" pitchFamily="2" charset="0"/>
                <a:cs typeface="Poppins" panose="00000500000000000000" pitchFamily="2" charset="0"/>
              </a:rPr>
              <a:t>Improving the model for safety navigation of robot</a:t>
            </a:r>
          </a:p>
        </p:txBody>
      </p:sp>
      <p:sp>
        <p:nvSpPr>
          <p:cNvPr id="19" name="TextBox 18">
            <a:extLst>
              <a:ext uri="{FF2B5EF4-FFF2-40B4-BE49-F238E27FC236}">
                <a16:creationId xmlns:a16="http://schemas.microsoft.com/office/drawing/2014/main" id="{44FA233F-C384-A1C1-80FB-7E6AF59A6A27}"/>
              </a:ext>
            </a:extLst>
          </p:cNvPr>
          <p:cNvSpPr txBox="1"/>
          <p:nvPr/>
        </p:nvSpPr>
        <p:spPr>
          <a:xfrm>
            <a:off x="228600" y="4928543"/>
            <a:ext cx="54864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panose="05000000000000000000" pitchFamily="2" charset="2"/>
              <a:buChar char="ü"/>
            </a:pPr>
            <a:r>
              <a:rPr lang="en-GB" sz="2400" dirty="0">
                <a:latin typeface="Poppins" panose="00000500000000000000" pitchFamily="2" charset="0"/>
                <a:cs typeface="Poppins" panose="00000500000000000000" pitchFamily="2" charset="0"/>
              </a:rPr>
              <a:t>Complete the toddler following and tracking system parts.</a:t>
            </a:r>
          </a:p>
          <a:p>
            <a:pPr marL="342900" indent="-342900" algn="just">
              <a:buFont typeface="Wingdings" panose="05000000000000000000" pitchFamily="2" charset="2"/>
              <a:buChar char="ü"/>
            </a:pPr>
            <a:endParaRPr lang="en-GB" sz="2400" dirty="0">
              <a:latin typeface="Poppins" panose="00000500000000000000" pitchFamily="2" charset="0"/>
              <a:cs typeface="Poppins" panose="00000500000000000000" pitchFamily="2" charset="0"/>
            </a:endParaRPr>
          </a:p>
          <a:p>
            <a:pPr marL="342900" indent="-342900" algn="just">
              <a:buFont typeface="Wingdings" panose="05000000000000000000" pitchFamily="2" charset="2"/>
              <a:buChar char="ü"/>
            </a:pPr>
            <a:r>
              <a:rPr lang="en-GB" sz="2400" dirty="0">
                <a:latin typeface="Poppins" panose="00000500000000000000" pitchFamily="2" charset="0"/>
                <a:cs typeface="Poppins" panose="00000500000000000000" pitchFamily="2" charset="0"/>
              </a:rPr>
              <a:t>Setup all motor drivers and motor with robot.</a:t>
            </a:r>
          </a:p>
        </p:txBody>
      </p:sp>
    </p:spTree>
    <p:extLst>
      <p:ext uri="{BB962C8B-B14F-4D97-AF65-F5344CB8AC3E}">
        <p14:creationId xmlns:p14="http://schemas.microsoft.com/office/powerpoint/2010/main" val="148762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3124200" y="876300"/>
            <a:ext cx="8153400" cy="1329043"/>
          </a:xfrm>
          <a:prstGeom prst="rect">
            <a:avLst/>
          </a:prstGeom>
        </p:spPr>
      </p:pic>
      <p:sp>
        <p:nvSpPr>
          <p:cNvPr id="14" name="TextBox 14"/>
          <p:cNvSpPr txBox="1"/>
          <p:nvPr/>
        </p:nvSpPr>
        <p:spPr>
          <a:xfrm>
            <a:off x="4419600" y="1094013"/>
            <a:ext cx="6298479" cy="867160"/>
          </a:xfrm>
          <a:prstGeom prst="rect">
            <a:avLst/>
          </a:prstGeom>
        </p:spPr>
        <p:txBody>
          <a:bodyPr lIns="0" tIns="0" rIns="0" bIns="0" rtlCol="0" anchor="t">
            <a:spAutoFit/>
          </a:bodyPr>
          <a:lstStyle/>
          <a:p>
            <a:pPr>
              <a:lnSpc>
                <a:spcPts val="7000"/>
              </a:lnSpc>
            </a:pPr>
            <a:r>
              <a:rPr lang="en-US" sz="5400">
                <a:solidFill>
                  <a:srgbClr val="FFFFFF"/>
                </a:solidFill>
                <a:latin typeface="Poppins Bold"/>
              </a:rPr>
              <a:t>Project Evidence</a:t>
            </a:r>
            <a:endParaRPr lang="en-US" sz="5400" dirty="0">
              <a:solidFill>
                <a:srgbClr val="FFFFFF"/>
              </a:solidFill>
              <a:latin typeface="Poppins Bold"/>
            </a:endParaRPr>
          </a:p>
        </p:txBody>
      </p:sp>
      <p:pic>
        <p:nvPicPr>
          <p:cNvPr id="4" name="Picture 3" descr="A picture containing electronics, cable, indoor, floor&#10;&#10;Description automatically generated">
            <a:extLst>
              <a:ext uri="{FF2B5EF4-FFF2-40B4-BE49-F238E27FC236}">
                <a16:creationId xmlns:a16="http://schemas.microsoft.com/office/drawing/2014/main" id="{43C5B9BD-EFBD-2AB8-C8ED-BFF478188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64" y="2527832"/>
            <a:ext cx="7454336" cy="587551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A99FF003-2CC2-5D7F-4614-FBD28A565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2527832"/>
            <a:ext cx="7108371" cy="5875512"/>
          </a:xfrm>
          <a:prstGeom prst="rect">
            <a:avLst/>
          </a:prstGeom>
        </p:spPr>
      </p:pic>
    </p:spTree>
    <p:extLst>
      <p:ext uri="{BB962C8B-B14F-4D97-AF65-F5344CB8AC3E}">
        <p14:creationId xmlns:p14="http://schemas.microsoft.com/office/powerpoint/2010/main" val="3144734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omputer, screenshot, multimedia">
            <a:extLst>
              <a:ext uri="{FF2B5EF4-FFF2-40B4-BE49-F238E27FC236}">
                <a16:creationId xmlns:a16="http://schemas.microsoft.com/office/drawing/2014/main" id="{B07D12F7-4285-5F62-C6CC-F0947B136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2192000" cy="9486900"/>
          </a:xfrm>
          <a:prstGeom prst="rect">
            <a:avLst/>
          </a:prstGeom>
        </p:spPr>
      </p:pic>
    </p:spTree>
    <p:extLst>
      <p:ext uri="{BB962C8B-B14F-4D97-AF65-F5344CB8AC3E}">
        <p14:creationId xmlns:p14="http://schemas.microsoft.com/office/powerpoint/2010/main" val="1633635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21" b="12121"/>
          <a:stretch>
            <a:fillRect/>
          </a:stretch>
        </p:blipFill>
        <p:spPr>
          <a:xfrm>
            <a:off x="-341312" y="-141288"/>
            <a:ext cx="19162711" cy="11075988"/>
          </a:xfrm>
          <a:prstGeom prst="rect">
            <a:avLst/>
          </a:prstGeom>
        </p:spPr>
      </p:pic>
      <p:grpSp>
        <p:nvGrpSpPr>
          <p:cNvPr id="3" name="Group 3"/>
          <p:cNvGrpSpPr/>
          <p:nvPr/>
        </p:nvGrpSpPr>
        <p:grpSpPr>
          <a:xfrm>
            <a:off x="4462462" y="516122"/>
            <a:ext cx="5107328" cy="1090853"/>
            <a:chOff x="0" y="0"/>
            <a:chExt cx="3460849" cy="698500"/>
          </a:xfrm>
        </p:grpSpPr>
        <p:sp>
          <p:nvSpPr>
            <p:cNvPr id="4" name="Freeform 4"/>
            <p:cNvSpPr/>
            <p:nvPr/>
          </p:nvSpPr>
          <p:spPr>
            <a:xfrm>
              <a:off x="1375" y="0"/>
              <a:ext cx="3458098" cy="698500"/>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060604" y="708151"/>
            <a:ext cx="4159596" cy="706797"/>
          </a:xfrm>
          <a:prstGeom prst="rect">
            <a:avLst/>
          </a:prstGeom>
        </p:spPr>
        <p:txBody>
          <a:bodyPr wrap="square" lIns="0" tIns="0" rIns="0" bIns="0" rtlCol="0" anchor="t">
            <a:spAutoFit/>
          </a:bodyPr>
          <a:lstStyle/>
          <a:p>
            <a:pPr>
              <a:lnSpc>
                <a:spcPts val="5495"/>
              </a:lnSpc>
            </a:pPr>
            <a:r>
              <a:rPr lang="en-US" sz="4951" dirty="0">
                <a:solidFill>
                  <a:srgbClr val="FFFFFF"/>
                </a:solidFill>
                <a:latin typeface="Poppins Bold"/>
              </a:rPr>
              <a:t>Members</a:t>
            </a:r>
          </a:p>
        </p:txBody>
      </p:sp>
      <p:pic>
        <p:nvPicPr>
          <p:cNvPr id="9" name="Picture 9"/>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05785" y="7256234"/>
            <a:ext cx="5370049" cy="4114800"/>
          </a:xfrm>
          <a:prstGeom prst="rect">
            <a:avLst/>
          </a:prstGeom>
        </p:spPr>
      </p:pic>
      <p:pic>
        <p:nvPicPr>
          <p:cNvPr id="10" name="Picture 10"/>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2005785" y="-1084034"/>
            <a:ext cx="5370049" cy="4114800"/>
          </a:xfrm>
          <a:prstGeom prst="rect">
            <a:avLst/>
          </a:prstGeom>
        </p:spPr>
      </p:pic>
      <p:pic>
        <p:nvPicPr>
          <p:cNvPr id="24" name="Picture 23">
            <a:extLst>
              <a:ext uri="{FF2B5EF4-FFF2-40B4-BE49-F238E27FC236}">
                <a16:creationId xmlns:a16="http://schemas.microsoft.com/office/drawing/2014/main" id="{3E7EE1B9-1F03-5F46-651F-3C8DDF4CADD9}"/>
              </a:ext>
            </a:extLst>
          </p:cNvPr>
          <p:cNvPicPr>
            <a:picLocks noChangeAspect="1"/>
          </p:cNvPicPr>
          <p:nvPr/>
        </p:nvPicPr>
        <p:blipFill>
          <a:blip r:embed="rId5"/>
          <a:stretch>
            <a:fillRect/>
          </a:stretch>
        </p:blipFill>
        <p:spPr>
          <a:xfrm>
            <a:off x="5801501" y="5567284"/>
            <a:ext cx="3342499" cy="3377899"/>
          </a:xfrm>
          <a:prstGeom prst="ellipse">
            <a:avLst/>
          </a:prstGeom>
          <a:ln w="76200">
            <a:solidFill>
              <a:schemeClr val="tx1"/>
            </a:solidFill>
          </a:ln>
          <a:effectLst>
            <a:softEdge rad="112500"/>
          </a:effectLst>
        </p:spPr>
      </p:pic>
      <p:pic>
        <p:nvPicPr>
          <p:cNvPr id="25" name="Picture 24">
            <a:extLst>
              <a:ext uri="{FF2B5EF4-FFF2-40B4-BE49-F238E27FC236}">
                <a16:creationId xmlns:a16="http://schemas.microsoft.com/office/drawing/2014/main" id="{B7A32A13-9471-A56D-A704-21330E41EB63}"/>
              </a:ext>
            </a:extLst>
          </p:cNvPr>
          <p:cNvPicPr>
            <a:picLocks noChangeAspect="1"/>
          </p:cNvPicPr>
          <p:nvPr/>
        </p:nvPicPr>
        <p:blipFill>
          <a:blip r:embed="rId6"/>
          <a:stretch>
            <a:fillRect/>
          </a:stretch>
        </p:blipFill>
        <p:spPr>
          <a:xfrm>
            <a:off x="13677162" y="5588558"/>
            <a:ext cx="3681582" cy="3335349"/>
          </a:xfrm>
          <a:prstGeom prst="ellipse">
            <a:avLst/>
          </a:prstGeom>
          <a:ln w="57150">
            <a:solidFill>
              <a:schemeClr val="tx1"/>
            </a:solidFill>
          </a:ln>
          <a:effectLst>
            <a:softEdge rad="112500"/>
          </a:effectLst>
        </p:spPr>
      </p:pic>
      <p:pic>
        <p:nvPicPr>
          <p:cNvPr id="28" name="Picture 27">
            <a:extLst>
              <a:ext uri="{FF2B5EF4-FFF2-40B4-BE49-F238E27FC236}">
                <a16:creationId xmlns:a16="http://schemas.microsoft.com/office/drawing/2014/main" id="{AB34D09C-462A-E644-C511-3789C76AC794}"/>
              </a:ext>
            </a:extLst>
          </p:cNvPr>
          <p:cNvPicPr>
            <a:picLocks noChangeAspect="1"/>
          </p:cNvPicPr>
          <p:nvPr/>
        </p:nvPicPr>
        <p:blipFill>
          <a:blip r:embed="rId7"/>
          <a:stretch>
            <a:fillRect/>
          </a:stretch>
        </p:blipFill>
        <p:spPr>
          <a:xfrm>
            <a:off x="9569790" y="5567284"/>
            <a:ext cx="3681582" cy="3603731"/>
          </a:xfrm>
          <a:prstGeom prst="ellipse">
            <a:avLst/>
          </a:prstGeom>
          <a:ln>
            <a:noFill/>
          </a:ln>
          <a:effectLst>
            <a:softEdge rad="112500"/>
          </a:effectLst>
        </p:spPr>
      </p:pic>
      <p:pic>
        <p:nvPicPr>
          <p:cNvPr id="32" name="Picture 31" descr="A person in a suit and tie&#10;&#10;Description automatically generated with medium confidence">
            <a:extLst>
              <a:ext uri="{FF2B5EF4-FFF2-40B4-BE49-F238E27FC236}">
                <a16:creationId xmlns:a16="http://schemas.microsoft.com/office/drawing/2014/main" id="{68548BDD-3B36-51E8-2AEC-7074F304225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9929" y="5472782"/>
            <a:ext cx="3342500" cy="3472401"/>
          </a:xfrm>
          <a:prstGeom prst="ellipse">
            <a:avLst/>
          </a:prstGeom>
          <a:ln w="76200">
            <a:solidFill>
              <a:schemeClr val="tx1"/>
            </a:solidFill>
          </a:ln>
          <a:effectLst>
            <a:softEdge rad="112500"/>
          </a:effectLst>
        </p:spPr>
      </p:pic>
      <p:pic>
        <p:nvPicPr>
          <p:cNvPr id="38" name="Picture 37" descr="A person in a suit with Old Tuscaloosa County Jail in the background&#10;&#10;Description automatically generated with medium confidence">
            <a:extLst>
              <a:ext uri="{FF2B5EF4-FFF2-40B4-BE49-F238E27FC236}">
                <a16:creationId xmlns:a16="http://schemas.microsoft.com/office/drawing/2014/main" id="{76DB8306-234E-CAB0-4425-4FF63DD05A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1836" y="1801101"/>
            <a:ext cx="3173922" cy="3171167"/>
          </a:xfrm>
          <a:prstGeom prst="ellipse">
            <a:avLst/>
          </a:prstGeom>
          <a:ln w="76200">
            <a:solidFill>
              <a:schemeClr val="tx1"/>
            </a:solidFill>
          </a:ln>
          <a:effectLst>
            <a:softEdge rad="112500"/>
          </a:effectLst>
        </p:spPr>
      </p:pic>
      <p:pic>
        <p:nvPicPr>
          <p:cNvPr id="40" name="Picture 39" descr="A person in a white shirt&#10;&#10;Description automatically generated with medium confidence">
            <a:extLst>
              <a:ext uri="{FF2B5EF4-FFF2-40B4-BE49-F238E27FC236}">
                <a16:creationId xmlns:a16="http://schemas.microsoft.com/office/drawing/2014/main" id="{961E5B61-870C-6E0E-1B1E-CD090597DB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47443" y="1587493"/>
            <a:ext cx="3505920" cy="3414719"/>
          </a:xfrm>
          <a:prstGeom prst="ellipse">
            <a:avLst/>
          </a:prstGeom>
          <a:ln w="76200">
            <a:solidFill>
              <a:srgbClr val="0E1E48"/>
            </a:solidFill>
            <a:prstDash val="solid"/>
            <a:extLst>
              <a:ext uri="{C807C97D-BFC1-408E-A445-0C87EB9F89A2}">
                <ask:lineSketchStyleProps xmlns:ask="http://schemas.microsoft.com/office/drawing/2018/sketchyshapes" sd="2558881134">
                  <a:custGeom>
                    <a:avLst/>
                    <a:gdLst>
                      <a:gd name="connsiteX0" fmla="*/ 0 w 3328396"/>
                      <a:gd name="connsiteY0" fmla="*/ 1801866 h 3603731"/>
                      <a:gd name="connsiteX1" fmla="*/ 1664198 w 3328396"/>
                      <a:gd name="connsiteY1" fmla="*/ 0 h 3603731"/>
                      <a:gd name="connsiteX2" fmla="*/ 3328396 w 3328396"/>
                      <a:gd name="connsiteY2" fmla="*/ 1801866 h 3603731"/>
                      <a:gd name="connsiteX3" fmla="*/ 1664198 w 3328396"/>
                      <a:gd name="connsiteY3" fmla="*/ 3603732 h 3603731"/>
                      <a:gd name="connsiteX4" fmla="*/ 0 w 3328396"/>
                      <a:gd name="connsiteY4" fmla="*/ 1801866 h 3603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396" h="3603731" fill="none" extrusionOk="0">
                        <a:moveTo>
                          <a:pt x="0" y="1801866"/>
                        </a:moveTo>
                        <a:cubicBezTo>
                          <a:pt x="-8595" y="662416"/>
                          <a:pt x="769023" y="-11150"/>
                          <a:pt x="1664198" y="0"/>
                        </a:cubicBezTo>
                        <a:cubicBezTo>
                          <a:pt x="2476419" y="-34769"/>
                          <a:pt x="3144716" y="764399"/>
                          <a:pt x="3328396" y="1801866"/>
                        </a:cubicBezTo>
                        <a:cubicBezTo>
                          <a:pt x="3302068" y="2785419"/>
                          <a:pt x="2439092" y="3560251"/>
                          <a:pt x="1664198" y="3603732"/>
                        </a:cubicBezTo>
                        <a:cubicBezTo>
                          <a:pt x="577148" y="3727377"/>
                          <a:pt x="-32188" y="2853898"/>
                          <a:pt x="0" y="1801866"/>
                        </a:cubicBezTo>
                        <a:close/>
                      </a:path>
                      <a:path w="3328396" h="3603731" stroke="0" extrusionOk="0">
                        <a:moveTo>
                          <a:pt x="0" y="1801866"/>
                        </a:moveTo>
                        <a:cubicBezTo>
                          <a:pt x="-96075" y="871622"/>
                          <a:pt x="860095" y="61653"/>
                          <a:pt x="1664198" y="0"/>
                        </a:cubicBezTo>
                        <a:cubicBezTo>
                          <a:pt x="2597084" y="117313"/>
                          <a:pt x="3162659" y="892244"/>
                          <a:pt x="3328396" y="1801866"/>
                        </a:cubicBezTo>
                        <a:cubicBezTo>
                          <a:pt x="3381922" y="2769326"/>
                          <a:pt x="2560136" y="3491876"/>
                          <a:pt x="1664198" y="3603732"/>
                        </a:cubicBezTo>
                        <a:cubicBezTo>
                          <a:pt x="597637" y="3612686"/>
                          <a:pt x="-68213" y="2716531"/>
                          <a:pt x="0" y="1801866"/>
                        </a:cubicBezTo>
                        <a:close/>
                      </a:path>
                    </a:pathLst>
                  </a:custGeom>
                  <ask:type>
                    <ask:lineSketchNone/>
                  </ask:type>
                </ask:lineSketchStyleProps>
              </a:ext>
            </a:extLst>
          </a:ln>
          <a:effectLst>
            <a:softEdge rad="112500"/>
          </a:effectLst>
        </p:spPr>
      </p:pic>
      <p:sp>
        <p:nvSpPr>
          <p:cNvPr id="43" name="TextBox 42">
            <a:extLst>
              <a:ext uri="{FF2B5EF4-FFF2-40B4-BE49-F238E27FC236}">
                <a16:creationId xmlns:a16="http://schemas.microsoft.com/office/drawing/2014/main" id="{73C84C2C-DED7-FA7D-EF3D-CA1294EA8B79}"/>
              </a:ext>
            </a:extLst>
          </p:cNvPr>
          <p:cNvSpPr txBox="1"/>
          <p:nvPr/>
        </p:nvSpPr>
        <p:spPr>
          <a:xfrm>
            <a:off x="14030390" y="2690665"/>
            <a:ext cx="3244362" cy="1569660"/>
          </a:xfrm>
          <a:prstGeom prst="rect">
            <a:avLst/>
          </a:prstGeom>
          <a:noFill/>
        </p:spPr>
        <p:txBody>
          <a:bodyPr wrap="square" rtlCol="0">
            <a:spAutoFit/>
          </a:bodyPr>
          <a:lstStyle/>
          <a:p>
            <a:r>
              <a:rPr lang="en-US" sz="2400" i="0" dirty="0">
                <a:effectLst/>
                <a:latin typeface="Poppins ExtraBold" panose="020B0502040204020203" pitchFamily="2" charset="0"/>
                <a:cs typeface="Poppins ExtraBold" panose="020B0502040204020203" pitchFamily="2" charset="0"/>
              </a:rPr>
              <a:t>Co – Supervisor :</a:t>
            </a:r>
          </a:p>
          <a:p>
            <a:r>
              <a:rPr lang="en-US" sz="2400" i="0" dirty="0">
                <a:effectLst/>
                <a:latin typeface="Poppins ExtraBold" panose="020B0502040204020203" pitchFamily="2" charset="0"/>
                <a:cs typeface="Poppins ExtraBold" panose="020B0502040204020203" pitchFamily="2" charset="0"/>
              </a:rPr>
              <a:t>Rangi Liyanage</a:t>
            </a:r>
          </a:p>
          <a:p>
            <a:endParaRPr lang="en-US" sz="2400" i="0" dirty="0">
              <a:effectLst/>
              <a:latin typeface="Poppins ExtraBold" panose="020B0502040204020203" pitchFamily="2" charset="0"/>
              <a:cs typeface="Poppins ExtraBold" panose="020B0502040204020203" pitchFamily="2" charset="0"/>
            </a:endParaRPr>
          </a:p>
          <a:p>
            <a:endParaRPr lang="en-US" sz="2400" dirty="0">
              <a:latin typeface="Poppins ExtraBold" panose="020B0502040204020203" pitchFamily="2" charset="0"/>
              <a:cs typeface="Poppins ExtraBold" panose="020B0502040204020203" pitchFamily="2" charset="0"/>
            </a:endParaRPr>
          </a:p>
        </p:txBody>
      </p:sp>
      <p:sp>
        <p:nvSpPr>
          <p:cNvPr id="45" name="TextBox 44">
            <a:extLst>
              <a:ext uri="{FF2B5EF4-FFF2-40B4-BE49-F238E27FC236}">
                <a16:creationId xmlns:a16="http://schemas.microsoft.com/office/drawing/2014/main" id="{639B5E2F-29B0-E263-B22A-F7367B13220D}"/>
              </a:ext>
            </a:extLst>
          </p:cNvPr>
          <p:cNvSpPr txBox="1"/>
          <p:nvPr/>
        </p:nvSpPr>
        <p:spPr>
          <a:xfrm>
            <a:off x="5192429" y="2971185"/>
            <a:ext cx="4478404" cy="830997"/>
          </a:xfrm>
          <a:prstGeom prst="rect">
            <a:avLst/>
          </a:prstGeom>
          <a:noFill/>
        </p:spPr>
        <p:txBody>
          <a:bodyPr wrap="square" rtlCol="0">
            <a:spAutoFit/>
          </a:bodyPr>
          <a:lstStyle/>
          <a:p>
            <a:r>
              <a:rPr lang="en-US" sz="2400" dirty="0">
                <a:latin typeface="Poppins ExtraBold" panose="020B0502040204020203" pitchFamily="2" charset="0"/>
                <a:cs typeface="Poppins ExtraBold" panose="020B0502040204020203" pitchFamily="2" charset="0"/>
              </a:rPr>
              <a:t>Supervisor :</a:t>
            </a:r>
          </a:p>
          <a:p>
            <a:r>
              <a:rPr lang="en-US" sz="2400" dirty="0">
                <a:latin typeface="Poppins ExtraBold" panose="020B0502040204020203" pitchFamily="2" charset="0"/>
                <a:cs typeface="Poppins ExtraBold" panose="020B0502040204020203" pitchFamily="2" charset="0"/>
              </a:rPr>
              <a:t>Prof.Sanath Jayawardhne</a:t>
            </a:r>
          </a:p>
        </p:txBody>
      </p:sp>
      <p:sp>
        <p:nvSpPr>
          <p:cNvPr id="47" name="TextBox 46">
            <a:extLst>
              <a:ext uri="{FF2B5EF4-FFF2-40B4-BE49-F238E27FC236}">
                <a16:creationId xmlns:a16="http://schemas.microsoft.com/office/drawing/2014/main" id="{F1D44992-72AA-2E9E-3973-D65C8FF40E4F}"/>
              </a:ext>
            </a:extLst>
          </p:cNvPr>
          <p:cNvSpPr txBox="1"/>
          <p:nvPr/>
        </p:nvSpPr>
        <p:spPr>
          <a:xfrm>
            <a:off x="1770874" y="9187756"/>
            <a:ext cx="3500610" cy="830997"/>
          </a:xfrm>
          <a:prstGeom prst="rect">
            <a:avLst/>
          </a:prstGeom>
          <a:noFill/>
        </p:spPr>
        <p:txBody>
          <a:bodyPr wrap="square" rtlCol="0">
            <a:spAutoFit/>
          </a:bodyPr>
          <a:lstStyle/>
          <a:p>
            <a:r>
              <a:rPr lang="en-US" sz="2400" dirty="0">
                <a:latin typeface="Poppins ExtraBold" panose="020B0502040204020203" pitchFamily="2" charset="0"/>
                <a:cs typeface="Poppins ExtraBold" panose="020B0502040204020203" pitchFamily="2" charset="0"/>
              </a:rPr>
              <a:t>Member 01 – Ravindu Thuduhena</a:t>
            </a:r>
          </a:p>
        </p:txBody>
      </p:sp>
      <p:sp>
        <p:nvSpPr>
          <p:cNvPr id="48" name="TextBox 47">
            <a:extLst>
              <a:ext uri="{FF2B5EF4-FFF2-40B4-BE49-F238E27FC236}">
                <a16:creationId xmlns:a16="http://schemas.microsoft.com/office/drawing/2014/main" id="{A9971D32-4852-12F3-A188-1F21B41BC278}"/>
              </a:ext>
            </a:extLst>
          </p:cNvPr>
          <p:cNvSpPr txBox="1"/>
          <p:nvPr/>
        </p:nvSpPr>
        <p:spPr>
          <a:xfrm>
            <a:off x="5917568" y="9168269"/>
            <a:ext cx="3500610" cy="830997"/>
          </a:xfrm>
          <a:prstGeom prst="rect">
            <a:avLst/>
          </a:prstGeom>
          <a:noFill/>
        </p:spPr>
        <p:txBody>
          <a:bodyPr wrap="square" rtlCol="0">
            <a:spAutoFit/>
          </a:bodyPr>
          <a:lstStyle/>
          <a:p>
            <a:r>
              <a:rPr lang="en-US" sz="2400" dirty="0">
                <a:latin typeface="Poppins ExtraBold" panose="020B0502040204020203" pitchFamily="2" charset="0"/>
                <a:cs typeface="Poppins ExtraBold" panose="020B0502040204020203" pitchFamily="2" charset="0"/>
              </a:rPr>
              <a:t>Member 02 – </a:t>
            </a:r>
          </a:p>
          <a:p>
            <a:r>
              <a:rPr lang="en-US" sz="2400" dirty="0">
                <a:latin typeface="Poppins ExtraBold" panose="020B0502040204020203" pitchFamily="2" charset="0"/>
                <a:cs typeface="Poppins ExtraBold" panose="020B0502040204020203" pitchFamily="2" charset="0"/>
              </a:rPr>
              <a:t>Shamal weerarthne</a:t>
            </a:r>
          </a:p>
        </p:txBody>
      </p:sp>
      <p:sp>
        <p:nvSpPr>
          <p:cNvPr id="49" name="TextBox 48">
            <a:extLst>
              <a:ext uri="{FF2B5EF4-FFF2-40B4-BE49-F238E27FC236}">
                <a16:creationId xmlns:a16="http://schemas.microsoft.com/office/drawing/2014/main" id="{6B099408-88C0-AE18-561B-1A065A9F4797}"/>
              </a:ext>
            </a:extLst>
          </p:cNvPr>
          <p:cNvSpPr txBox="1"/>
          <p:nvPr/>
        </p:nvSpPr>
        <p:spPr>
          <a:xfrm>
            <a:off x="9750762" y="9187756"/>
            <a:ext cx="3500610" cy="830997"/>
          </a:xfrm>
          <a:prstGeom prst="rect">
            <a:avLst/>
          </a:prstGeom>
          <a:noFill/>
        </p:spPr>
        <p:txBody>
          <a:bodyPr wrap="square" rtlCol="0">
            <a:spAutoFit/>
          </a:bodyPr>
          <a:lstStyle/>
          <a:p>
            <a:r>
              <a:rPr lang="en-US" sz="2400" dirty="0">
                <a:latin typeface="Poppins ExtraBold" panose="020B0502040204020203" pitchFamily="2" charset="0"/>
                <a:cs typeface="Poppins ExtraBold" panose="020B0502040204020203" pitchFamily="2" charset="0"/>
              </a:rPr>
              <a:t>Member 03 – </a:t>
            </a:r>
          </a:p>
          <a:p>
            <a:r>
              <a:rPr lang="en-US" sz="2400" dirty="0">
                <a:latin typeface="Poppins ExtraBold" panose="020B0502040204020203" pitchFamily="2" charset="0"/>
                <a:cs typeface="Poppins ExtraBold" panose="020B0502040204020203" pitchFamily="2" charset="0"/>
              </a:rPr>
              <a:t>Ravishka Lakshan</a:t>
            </a:r>
          </a:p>
        </p:txBody>
      </p:sp>
      <p:sp>
        <p:nvSpPr>
          <p:cNvPr id="50" name="TextBox 49">
            <a:extLst>
              <a:ext uri="{FF2B5EF4-FFF2-40B4-BE49-F238E27FC236}">
                <a16:creationId xmlns:a16="http://schemas.microsoft.com/office/drawing/2014/main" id="{1F56FC67-F1D6-B56B-9EE6-C8FE0F9040FF}"/>
              </a:ext>
            </a:extLst>
          </p:cNvPr>
          <p:cNvSpPr txBox="1"/>
          <p:nvPr/>
        </p:nvSpPr>
        <p:spPr>
          <a:xfrm>
            <a:off x="13726149" y="9244046"/>
            <a:ext cx="3500610" cy="830997"/>
          </a:xfrm>
          <a:prstGeom prst="rect">
            <a:avLst/>
          </a:prstGeom>
          <a:noFill/>
        </p:spPr>
        <p:txBody>
          <a:bodyPr wrap="square" rtlCol="0">
            <a:spAutoFit/>
          </a:bodyPr>
          <a:lstStyle/>
          <a:p>
            <a:r>
              <a:rPr lang="en-US" sz="2400" dirty="0">
                <a:latin typeface="Poppins ExtraBold" panose="020B0502040204020203" pitchFamily="2" charset="0"/>
                <a:cs typeface="Poppins ExtraBold" panose="020B0502040204020203" pitchFamily="2" charset="0"/>
              </a:rPr>
              <a:t>Member 04 – </a:t>
            </a:r>
          </a:p>
          <a:p>
            <a:r>
              <a:rPr lang="en-US" sz="2400" dirty="0">
                <a:latin typeface="Poppins ExtraBold" panose="020B0502040204020203" pitchFamily="2" charset="0"/>
                <a:cs typeface="Poppins ExtraBold" panose="020B0502040204020203" pitchFamily="2" charset="0"/>
              </a:rPr>
              <a:t>Danuka Maddepola</a:t>
            </a:r>
          </a:p>
        </p:txBody>
      </p:sp>
    </p:spTree>
    <p:extLst>
      <p:ext uri="{BB962C8B-B14F-4D97-AF65-F5344CB8AC3E}">
        <p14:creationId xmlns:p14="http://schemas.microsoft.com/office/powerpoint/2010/main" val="3530611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pic>
        <p:nvPicPr>
          <p:cNvPr id="11" name="Picture 10">
            <a:extLst>
              <a:ext uri="{FF2B5EF4-FFF2-40B4-BE49-F238E27FC236}">
                <a16:creationId xmlns:a16="http://schemas.microsoft.com/office/drawing/2014/main" id="{25441AAF-FDA1-4D57-C3AC-203A99A61D50}"/>
              </a:ext>
            </a:extLst>
          </p:cNvPr>
          <p:cNvPicPr>
            <a:picLocks noChangeAspect="1"/>
          </p:cNvPicPr>
          <p:nvPr/>
        </p:nvPicPr>
        <p:blipFill>
          <a:blip r:embed="rId4"/>
          <a:stretch>
            <a:fillRect/>
          </a:stretch>
        </p:blipFill>
        <p:spPr>
          <a:xfrm>
            <a:off x="783726" y="3063422"/>
            <a:ext cx="8349388" cy="5348967"/>
          </a:xfrm>
          <a:prstGeom prst="rect">
            <a:avLst/>
          </a:prstGeom>
        </p:spPr>
      </p:pic>
      <p:pic>
        <p:nvPicPr>
          <p:cNvPr id="12" name="Picture 11">
            <a:extLst>
              <a:ext uri="{FF2B5EF4-FFF2-40B4-BE49-F238E27FC236}">
                <a16:creationId xmlns:a16="http://schemas.microsoft.com/office/drawing/2014/main" id="{3F726004-BADB-7A9E-5AC1-D911E4420CED}"/>
              </a:ext>
            </a:extLst>
          </p:cNvPr>
          <p:cNvPicPr>
            <a:picLocks noChangeAspect="1"/>
          </p:cNvPicPr>
          <p:nvPr/>
        </p:nvPicPr>
        <p:blipFill>
          <a:blip r:embed="rId5"/>
          <a:stretch>
            <a:fillRect/>
          </a:stretch>
        </p:blipFill>
        <p:spPr>
          <a:xfrm>
            <a:off x="9290959" y="3097435"/>
            <a:ext cx="8270823" cy="5280942"/>
          </a:xfrm>
          <a:prstGeom prst="rect">
            <a:avLst/>
          </a:prstGeom>
        </p:spPr>
      </p:pic>
      <p:pic>
        <p:nvPicPr>
          <p:cNvPr id="13" name="Picture 12">
            <a:extLst>
              <a:ext uri="{FF2B5EF4-FFF2-40B4-BE49-F238E27FC236}">
                <a16:creationId xmlns:a16="http://schemas.microsoft.com/office/drawing/2014/main" id="{14DF0867-977A-E190-C9F2-E009BFB66136}"/>
              </a:ext>
            </a:extLst>
          </p:cNvPr>
          <p:cNvPicPr>
            <a:picLocks noChangeAspect="1"/>
          </p:cNvPicPr>
          <p:nvPr/>
        </p:nvPicPr>
        <p:blipFill>
          <a:blip r:embed="rId6"/>
          <a:stretch>
            <a:fillRect/>
          </a:stretch>
        </p:blipFill>
        <p:spPr>
          <a:xfrm>
            <a:off x="5029200" y="1094014"/>
            <a:ext cx="8153400" cy="1329043"/>
          </a:xfrm>
          <a:prstGeom prst="rect">
            <a:avLst/>
          </a:prstGeom>
        </p:spPr>
      </p:pic>
      <p:sp>
        <p:nvSpPr>
          <p:cNvPr id="15" name="TextBox 14">
            <a:extLst>
              <a:ext uri="{FF2B5EF4-FFF2-40B4-BE49-F238E27FC236}">
                <a16:creationId xmlns:a16="http://schemas.microsoft.com/office/drawing/2014/main" id="{87EC5DFC-C1D7-4A0E-4CBC-69581EE3D40E}"/>
              </a:ext>
            </a:extLst>
          </p:cNvPr>
          <p:cNvSpPr txBox="1"/>
          <p:nvPr/>
        </p:nvSpPr>
        <p:spPr>
          <a:xfrm>
            <a:off x="6096000" y="1255721"/>
            <a:ext cx="10148206" cy="990015"/>
          </a:xfrm>
          <a:prstGeom prst="rect">
            <a:avLst/>
          </a:prstGeom>
          <a:noFill/>
        </p:spPr>
        <p:txBody>
          <a:bodyPr wrap="square">
            <a:spAutoFit/>
          </a:bodyPr>
          <a:lstStyle/>
          <a:p>
            <a:pPr>
              <a:lnSpc>
                <a:spcPts val="7000"/>
              </a:lnSpc>
            </a:pPr>
            <a:r>
              <a:rPr lang="en-US" sz="5400" dirty="0">
                <a:solidFill>
                  <a:srgbClr val="FFFFFF"/>
                </a:solidFill>
                <a:latin typeface="Poppins Bold"/>
              </a:rPr>
              <a:t>Project Evidence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pic>
        <p:nvPicPr>
          <p:cNvPr id="3" name="Picture 2">
            <a:extLst>
              <a:ext uri="{FF2B5EF4-FFF2-40B4-BE49-F238E27FC236}">
                <a16:creationId xmlns:a16="http://schemas.microsoft.com/office/drawing/2014/main" id="{F855114F-BD57-B77A-1E9D-4F1EF7ADCD0B}"/>
              </a:ext>
            </a:extLst>
          </p:cNvPr>
          <p:cNvPicPr>
            <a:picLocks noChangeAspect="1"/>
          </p:cNvPicPr>
          <p:nvPr/>
        </p:nvPicPr>
        <p:blipFill>
          <a:blip r:embed="rId4"/>
          <a:stretch>
            <a:fillRect/>
          </a:stretch>
        </p:blipFill>
        <p:spPr>
          <a:xfrm>
            <a:off x="1223433" y="3009599"/>
            <a:ext cx="15841134" cy="5414059"/>
          </a:xfrm>
          <a:prstGeom prst="rect">
            <a:avLst/>
          </a:prstGeom>
        </p:spPr>
      </p:pic>
    </p:spTree>
    <p:extLst>
      <p:ext uri="{BB962C8B-B14F-4D97-AF65-F5344CB8AC3E}">
        <p14:creationId xmlns:p14="http://schemas.microsoft.com/office/powerpoint/2010/main" val="3297447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pic>
        <p:nvPicPr>
          <p:cNvPr id="8" name="Picture 7">
            <a:extLst>
              <a:ext uri="{FF2B5EF4-FFF2-40B4-BE49-F238E27FC236}">
                <a16:creationId xmlns:a16="http://schemas.microsoft.com/office/drawing/2014/main" id="{320242A6-1FB1-9238-159C-9EE825644206}"/>
              </a:ext>
            </a:extLst>
          </p:cNvPr>
          <p:cNvPicPr>
            <a:picLocks noChangeAspect="1"/>
          </p:cNvPicPr>
          <p:nvPr/>
        </p:nvPicPr>
        <p:blipFill>
          <a:blip r:embed="rId4"/>
          <a:stretch>
            <a:fillRect/>
          </a:stretch>
        </p:blipFill>
        <p:spPr>
          <a:xfrm>
            <a:off x="3364264" y="885375"/>
            <a:ext cx="9662821" cy="1329043"/>
          </a:xfrm>
          <a:prstGeom prst="rect">
            <a:avLst/>
          </a:prstGeom>
        </p:spPr>
      </p:pic>
      <p:sp>
        <p:nvSpPr>
          <p:cNvPr id="12" name="TextBox 11">
            <a:extLst>
              <a:ext uri="{FF2B5EF4-FFF2-40B4-BE49-F238E27FC236}">
                <a16:creationId xmlns:a16="http://schemas.microsoft.com/office/drawing/2014/main" id="{C9C3955E-9132-D99E-658A-628C31486258}"/>
              </a:ext>
            </a:extLst>
          </p:cNvPr>
          <p:cNvSpPr txBox="1"/>
          <p:nvPr/>
        </p:nvSpPr>
        <p:spPr>
          <a:xfrm>
            <a:off x="4272932" y="1222388"/>
            <a:ext cx="7681621" cy="830997"/>
          </a:xfrm>
          <a:prstGeom prst="rect">
            <a:avLst/>
          </a:prstGeom>
          <a:noFill/>
        </p:spPr>
        <p:txBody>
          <a:bodyPr wrap="square" rtlCol="0">
            <a:spAutoFit/>
          </a:bodyPr>
          <a:lstStyle/>
          <a:p>
            <a:r>
              <a:rPr lang="en-US" sz="4800" b="1" dirty="0">
                <a:solidFill>
                  <a:schemeClr val="bg1"/>
                </a:solidFill>
                <a:latin typeface="Poppins" panose="00000500000000000000" pitchFamily="2" charset="0"/>
                <a:cs typeface="Poppins" panose="00000500000000000000" pitchFamily="2" charset="0"/>
              </a:rPr>
              <a:t>Next Expected Progress</a:t>
            </a:r>
          </a:p>
        </p:txBody>
      </p:sp>
      <p:pic>
        <p:nvPicPr>
          <p:cNvPr id="4" name="Content Placeholder 6" descr="A picture containing graphics, logo, font, clipart&#10;&#10;Description automatically generated">
            <a:extLst>
              <a:ext uri="{FF2B5EF4-FFF2-40B4-BE49-F238E27FC236}">
                <a16:creationId xmlns:a16="http://schemas.microsoft.com/office/drawing/2014/main" id="{A47EFC8E-7826-0174-F1F8-332CCC7E753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397" t="13441" r="13388" b="14984"/>
          <a:stretch/>
        </p:blipFill>
        <p:spPr>
          <a:xfrm>
            <a:off x="11734800" y="4171127"/>
            <a:ext cx="2915973" cy="2812244"/>
          </a:xfrm>
          <a:prstGeom prst="rect">
            <a:avLst/>
          </a:prstGeom>
        </p:spPr>
      </p:pic>
      <p:sp>
        <p:nvSpPr>
          <p:cNvPr id="7" name="TextBox 6">
            <a:extLst>
              <a:ext uri="{FF2B5EF4-FFF2-40B4-BE49-F238E27FC236}">
                <a16:creationId xmlns:a16="http://schemas.microsoft.com/office/drawing/2014/main" id="{FD847DCA-8E37-0C7B-0647-0D1B774E5477}"/>
              </a:ext>
            </a:extLst>
          </p:cNvPr>
          <p:cNvSpPr txBox="1"/>
          <p:nvPr/>
        </p:nvSpPr>
        <p:spPr>
          <a:xfrm>
            <a:off x="762000" y="3030766"/>
            <a:ext cx="10668000" cy="5509200"/>
          </a:xfrm>
          <a:prstGeom prst="rect">
            <a:avLst/>
          </a:prstGeom>
          <a:noFill/>
        </p:spPr>
        <p:txBody>
          <a:bodyPr wrap="square" rtlCol="0">
            <a:spAutoFit/>
          </a:bodyPr>
          <a:lstStyle/>
          <a:p>
            <a:pPr marL="457200" indent="-457200">
              <a:buFont typeface="Wingdings" panose="05000000000000000000" pitchFamily="2" charset="2"/>
              <a:buChar char="ü"/>
            </a:pPr>
            <a:r>
              <a:rPr lang="en-US" sz="3200" dirty="0">
                <a:latin typeface="Poppins" panose="00000500000000000000" pitchFamily="2" charset="0"/>
                <a:cs typeface="Poppins" panose="00000500000000000000" pitchFamily="2" charset="0"/>
              </a:rPr>
              <a:t>Complete the Toddler tracking and following system.</a:t>
            </a:r>
          </a:p>
          <a:p>
            <a:pPr marL="457200" indent="-457200">
              <a:buFont typeface="Wingdings" panose="05000000000000000000" pitchFamily="2" charset="2"/>
              <a:buChar char="ü"/>
            </a:pPr>
            <a:endParaRPr lang="en-US" sz="3200" dirty="0">
              <a:latin typeface="Poppins" panose="00000500000000000000" pitchFamily="2" charset="0"/>
              <a:cs typeface="Poppins" panose="00000500000000000000" pitchFamily="2" charset="0"/>
            </a:endParaRPr>
          </a:p>
          <a:p>
            <a:pPr marL="457200" indent="-457200">
              <a:buFont typeface="Wingdings" panose="05000000000000000000" pitchFamily="2" charset="2"/>
              <a:buChar char="ü"/>
            </a:pPr>
            <a:r>
              <a:rPr lang="en-US" sz="3200" dirty="0">
                <a:latin typeface="Poppins" panose="00000500000000000000" pitchFamily="2" charset="0"/>
                <a:cs typeface="Poppins" panose="00000500000000000000" pitchFamily="2" charset="0"/>
              </a:rPr>
              <a:t>Continuously Improving the ML Model Performance</a:t>
            </a:r>
          </a:p>
          <a:p>
            <a:endParaRPr lang="en-US" sz="3200" dirty="0">
              <a:latin typeface="Poppins" panose="00000500000000000000" pitchFamily="2" charset="0"/>
              <a:cs typeface="Poppins" panose="00000500000000000000" pitchFamily="2" charset="0"/>
            </a:endParaRPr>
          </a:p>
          <a:p>
            <a:pPr marL="342900" indent="-342900" algn="just">
              <a:buFont typeface="Wingdings" panose="05000000000000000000" pitchFamily="2" charset="2"/>
              <a:buChar char="ü"/>
            </a:pPr>
            <a:r>
              <a:rPr lang="en-GB" sz="3200" dirty="0">
                <a:latin typeface="Poppins" panose="00000500000000000000" pitchFamily="2" charset="0"/>
                <a:cs typeface="Poppins" panose="00000500000000000000" pitchFamily="2" charset="0"/>
              </a:rPr>
              <a:t>Complete the toddler following and tracking system parts.</a:t>
            </a:r>
          </a:p>
          <a:p>
            <a:pPr marL="342900" indent="-342900" algn="just">
              <a:buFont typeface="Wingdings" panose="05000000000000000000" pitchFamily="2" charset="2"/>
              <a:buChar char="ü"/>
            </a:pPr>
            <a:endParaRPr lang="en-GB" sz="3200" dirty="0">
              <a:latin typeface="Poppins" panose="00000500000000000000" pitchFamily="2" charset="0"/>
              <a:cs typeface="Poppins" panose="00000500000000000000" pitchFamily="2" charset="0"/>
            </a:endParaRPr>
          </a:p>
          <a:p>
            <a:pPr marL="342900" indent="-342900" algn="just">
              <a:buFont typeface="Wingdings" panose="05000000000000000000" pitchFamily="2" charset="2"/>
              <a:buChar char="ü"/>
            </a:pPr>
            <a:r>
              <a:rPr lang="en-GB" sz="3200" dirty="0">
                <a:latin typeface="Poppins" panose="00000500000000000000" pitchFamily="2" charset="0"/>
                <a:cs typeface="Poppins" panose="00000500000000000000" pitchFamily="2" charset="0"/>
              </a:rPr>
              <a:t>Setup all motor drivers and motor with robot.</a:t>
            </a:r>
          </a:p>
          <a:p>
            <a:endParaRPr lang="en-US" sz="32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07919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21" b="12121"/>
          <a:stretch>
            <a:fillRect/>
          </a:stretch>
        </p:blipFill>
        <p:spPr>
          <a:xfrm>
            <a:off x="0" y="-38100"/>
            <a:ext cx="18288000" cy="10287000"/>
          </a:xfrm>
          <a:prstGeom prst="rect">
            <a:avLst/>
          </a:prstGeom>
        </p:spPr>
      </p:pic>
      <p:sp>
        <p:nvSpPr>
          <p:cNvPr id="9" name="TextBox 9"/>
          <p:cNvSpPr txBox="1"/>
          <p:nvPr/>
        </p:nvSpPr>
        <p:spPr>
          <a:xfrm>
            <a:off x="1690785" y="4916762"/>
            <a:ext cx="10433597" cy="1877950"/>
          </a:xfrm>
          <a:prstGeom prst="rect">
            <a:avLst/>
          </a:prstGeom>
        </p:spPr>
        <p:txBody>
          <a:bodyPr wrap="square" lIns="0" tIns="0" rIns="0" bIns="0" rtlCol="0" anchor="t">
            <a:spAutoFit/>
          </a:bodyPr>
          <a:lstStyle/>
          <a:p>
            <a:pPr algn="just">
              <a:lnSpc>
                <a:spcPct val="150000"/>
              </a:lnSpc>
            </a:pPr>
            <a:r>
              <a:rPr lang="en-GB" sz="2800" dirty="0">
                <a:solidFill>
                  <a:srgbClr val="000000"/>
                </a:solidFill>
                <a:latin typeface="Poppins"/>
              </a:rPr>
              <a:t>BSc (Hons) in Information Technology </a:t>
            </a:r>
          </a:p>
          <a:p>
            <a:pPr algn="just">
              <a:lnSpc>
                <a:spcPct val="150000"/>
              </a:lnSpc>
            </a:pPr>
            <a:r>
              <a:rPr lang="en-GB" sz="2800" dirty="0">
                <a:solidFill>
                  <a:srgbClr val="000000"/>
                </a:solidFill>
                <a:latin typeface="Poppins"/>
              </a:rPr>
              <a:t>Specializing in Computer Systems &amp; Network Engineering</a:t>
            </a:r>
          </a:p>
          <a:p>
            <a:pPr algn="just">
              <a:lnSpc>
                <a:spcPct val="150000"/>
              </a:lnSpc>
            </a:pPr>
            <a:endParaRPr lang="en-GB" sz="2800" dirty="0">
              <a:solidFill>
                <a:srgbClr val="000000"/>
              </a:solidFill>
              <a:latin typeface="Poppins"/>
            </a:endParaRPr>
          </a:p>
        </p:txBody>
      </p:sp>
      <p:grpSp>
        <p:nvGrpSpPr>
          <p:cNvPr id="11" name="Group 11"/>
          <p:cNvGrpSpPr/>
          <p:nvPr/>
        </p:nvGrpSpPr>
        <p:grpSpPr>
          <a:xfrm>
            <a:off x="1219200" y="3391904"/>
            <a:ext cx="10441897" cy="1090853"/>
            <a:chOff x="0" y="0"/>
            <a:chExt cx="3460849" cy="698500"/>
          </a:xfrm>
        </p:grpSpPr>
        <p:sp>
          <p:nvSpPr>
            <p:cNvPr id="12" name="Freeform 12"/>
            <p:cNvSpPr/>
            <p:nvPr/>
          </p:nvSpPr>
          <p:spPr>
            <a:xfrm>
              <a:off x="1375" y="0"/>
              <a:ext cx="3458098" cy="698500"/>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dirty="0"/>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049053" y="3583931"/>
            <a:ext cx="9717060" cy="672620"/>
          </a:xfrm>
          <a:prstGeom prst="rect">
            <a:avLst/>
          </a:prstGeom>
        </p:spPr>
        <p:txBody>
          <a:bodyPr wrap="square" lIns="0" tIns="0" rIns="0" bIns="0" rtlCol="0" anchor="t">
            <a:spAutoFit/>
          </a:bodyPr>
          <a:lstStyle/>
          <a:p>
            <a:pPr>
              <a:lnSpc>
                <a:spcPts val="5495"/>
              </a:lnSpc>
            </a:pPr>
            <a:r>
              <a:rPr lang="en-US" sz="4000" dirty="0">
                <a:solidFill>
                  <a:srgbClr val="FFFFFF"/>
                </a:solidFill>
                <a:latin typeface="Poppins Bold"/>
              </a:rPr>
              <a:t>IT20280956 | Weerarathne R.M.S.S.</a:t>
            </a:r>
          </a:p>
        </p:txBody>
      </p:sp>
      <p:pic>
        <p:nvPicPr>
          <p:cNvPr id="15" name="Picture 15"/>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2005785" y="-1084034"/>
            <a:ext cx="5370049" cy="4114800"/>
          </a:xfrm>
          <a:prstGeom prst="rect">
            <a:avLst/>
          </a:prstGeom>
        </p:spPr>
      </p:pic>
      <p:pic>
        <p:nvPicPr>
          <p:cNvPr id="17" name="Picture 16">
            <a:extLst>
              <a:ext uri="{FF2B5EF4-FFF2-40B4-BE49-F238E27FC236}">
                <a16:creationId xmlns:a16="http://schemas.microsoft.com/office/drawing/2014/main" id="{746F57F5-CC4E-502E-A606-C1ECC7B673CB}"/>
              </a:ext>
            </a:extLst>
          </p:cNvPr>
          <p:cNvPicPr>
            <a:picLocks noChangeAspect="1"/>
          </p:cNvPicPr>
          <p:nvPr/>
        </p:nvPicPr>
        <p:blipFill>
          <a:blip r:embed="rId5"/>
          <a:stretch>
            <a:fillRect/>
          </a:stretch>
        </p:blipFill>
        <p:spPr>
          <a:xfrm>
            <a:off x="12880295" y="1899956"/>
            <a:ext cx="4645705" cy="5377144"/>
          </a:xfrm>
          <a:prstGeom prst="rect">
            <a:avLst/>
          </a:prstGeom>
        </p:spPr>
      </p:pic>
      <p:pic>
        <p:nvPicPr>
          <p:cNvPr id="4" name="Picture 3">
            <a:extLst>
              <a:ext uri="{FF2B5EF4-FFF2-40B4-BE49-F238E27FC236}">
                <a16:creationId xmlns:a16="http://schemas.microsoft.com/office/drawing/2014/main" id="{322FA35E-BA74-5426-9E03-CB8990F4C267}"/>
              </a:ext>
            </a:extLst>
          </p:cNvPr>
          <p:cNvPicPr>
            <a:picLocks noChangeAspect="1"/>
          </p:cNvPicPr>
          <p:nvPr/>
        </p:nvPicPr>
        <p:blipFill>
          <a:blip r:embed="rId6"/>
          <a:stretch>
            <a:fillRect/>
          </a:stretch>
        </p:blipFill>
        <p:spPr>
          <a:xfrm>
            <a:off x="13280267" y="2567601"/>
            <a:ext cx="3981531" cy="4023699"/>
          </a:xfrm>
          <a:prstGeom prst="ellipse">
            <a:avLst/>
          </a:prstGeom>
          <a:ln w="76200">
            <a:noFill/>
          </a:ln>
          <a:effectLst>
            <a:softEdge rad="112500"/>
          </a:effectLst>
        </p:spPr>
      </p:pic>
    </p:spTree>
    <p:extLst>
      <p:ext uri="{BB962C8B-B14F-4D97-AF65-F5344CB8AC3E}">
        <p14:creationId xmlns:p14="http://schemas.microsoft.com/office/powerpoint/2010/main" val="1491622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2982625" y="-723900"/>
            <a:ext cx="9503142" cy="5276504"/>
            <a:chOff x="114300" y="-38100"/>
            <a:chExt cx="3332500" cy="2069636"/>
          </a:xfrm>
        </p:grpSpPr>
        <p:sp>
          <p:nvSpPr>
            <p:cNvPr id="12" name="Freeform 12"/>
            <p:cNvSpPr/>
            <p:nvPr/>
          </p:nvSpPr>
          <p:spPr>
            <a:xfrm>
              <a:off x="214896" y="1400155"/>
              <a:ext cx="3231904" cy="631381"/>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dirty="0"/>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267200" y="3543300"/>
            <a:ext cx="7554438" cy="787523"/>
          </a:xfrm>
          <a:prstGeom prst="rect">
            <a:avLst/>
          </a:prstGeom>
        </p:spPr>
        <p:txBody>
          <a:bodyPr wrap="square" lIns="0" tIns="0" rIns="0" bIns="0" rtlCol="0" anchor="t">
            <a:spAutoFit/>
          </a:bodyPr>
          <a:lstStyle/>
          <a:p>
            <a:pPr>
              <a:lnSpc>
                <a:spcPts val="5495"/>
              </a:lnSpc>
            </a:pPr>
            <a:r>
              <a:rPr lang="en-US" sz="7200" dirty="0">
                <a:solidFill>
                  <a:srgbClr val="FFFFFF"/>
                </a:solidFill>
                <a:latin typeface="Poppins Bold"/>
              </a:rPr>
              <a:t>Component - 2</a:t>
            </a:r>
          </a:p>
        </p:txBody>
      </p:sp>
      <p:pic>
        <p:nvPicPr>
          <p:cNvPr id="15" name="Picture 15"/>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sp>
        <p:nvSpPr>
          <p:cNvPr id="4" name="TextBox 3">
            <a:extLst>
              <a:ext uri="{FF2B5EF4-FFF2-40B4-BE49-F238E27FC236}">
                <a16:creationId xmlns:a16="http://schemas.microsoft.com/office/drawing/2014/main" id="{93C3AFCD-D020-4D3F-649F-538365D3F6E3}"/>
              </a:ext>
            </a:extLst>
          </p:cNvPr>
          <p:cNvSpPr txBox="1"/>
          <p:nvPr/>
        </p:nvSpPr>
        <p:spPr>
          <a:xfrm>
            <a:off x="1427842" y="4819624"/>
            <a:ext cx="12899571" cy="212365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Poppins Bold" panose="00000800000000000000" charset="0"/>
                <a:cs typeface="Poppins Bold" panose="00000800000000000000" charset="0"/>
              </a:rPr>
              <a:t>-Toddler Monitoring &amp; Animal Detection System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Poppins Bold" panose="00000800000000000000" charset="0"/>
              <a:cs typeface="Poppins Bold" panose="00000800000000000000" charset="0"/>
            </a:endParaRPr>
          </a:p>
        </p:txBody>
      </p:sp>
    </p:spTree>
    <p:extLst>
      <p:ext uri="{BB962C8B-B14F-4D97-AF65-F5344CB8AC3E}">
        <p14:creationId xmlns:p14="http://schemas.microsoft.com/office/powerpoint/2010/main" val="387808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Folded Corner 4">
            <a:extLst>
              <a:ext uri="{FF2B5EF4-FFF2-40B4-BE49-F238E27FC236}">
                <a16:creationId xmlns:a16="http://schemas.microsoft.com/office/drawing/2014/main" id="{FBFC704B-942E-54E8-D6DA-527A8812BC9F}"/>
              </a:ext>
            </a:extLst>
          </p:cNvPr>
          <p:cNvSpPr/>
          <p:nvPr/>
        </p:nvSpPr>
        <p:spPr>
          <a:xfrm>
            <a:off x="1871662" y="7520720"/>
            <a:ext cx="10058400" cy="1600200"/>
          </a:xfrm>
          <a:prstGeom prst="foldedCorner">
            <a:avLst/>
          </a:prstGeom>
          <a:solidFill>
            <a:srgbClr val="7B54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Folded Corner 3">
            <a:extLst>
              <a:ext uri="{FF2B5EF4-FFF2-40B4-BE49-F238E27FC236}">
                <a16:creationId xmlns:a16="http://schemas.microsoft.com/office/drawing/2014/main" id="{9C774307-B175-46D2-E870-AF9B1F728667}"/>
              </a:ext>
            </a:extLst>
          </p:cNvPr>
          <p:cNvSpPr/>
          <p:nvPr/>
        </p:nvSpPr>
        <p:spPr>
          <a:xfrm>
            <a:off x="1905000" y="5413612"/>
            <a:ext cx="10058400" cy="1600200"/>
          </a:xfrm>
          <a:prstGeom prst="foldedCorne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Folded Corner 2">
            <a:extLst>
              <a:ext uri="{FF2B5EF4-FFF2-40B4-BE49-F238E27FC236}">
                <a16:creationId xmlns:a16="http://schemas.microsoft.com/office/drawing/2014/main" id="{B538558A-8A79-4379-93ED-BDDB4169A3A0}"/>
              </a:ext>
            </a:extLst>
          </p:cNvPr>
          <p:cNvSpPr/>
          <p:nvPr/>
        </p:nvSpPr>
        <p:spPr>
          <a:xfrm>
            <a:off x="1905000" y="3314700"/>
            <a:ext cx="10058400" cy="16002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1"/>
          <p:cNvGrpSpPr/>
          <p:nvPr/>
        </p:nvGrpSpPr>
        <p:grpSpPr>
          <a:xfrm>
            <a:off x="4392429" y="-2765096"/>
            <a:ext cx="8774624" cy="4885653"/>
            <a:chOff x="114300" y="-38100"/>
            <a:chExt cx="3077028" cy="1916330"/>
          </a:xfrm>
        </p:grpSpPr>
        <p:sp>
          <p:nvSpPr>
            <p:cNvPr id="12" name="Freeform 12"/>
            <p:cNvSpPr/>
            <p:nvPr/>
          </p:nvSpPr>
          <p:spPr>
            <a:xfrm>
              <a:off x="369772" y="1366655"/>
              <a:ext cx="2821556" cy="511575"/>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dirty="0"/>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651953" y="1096213"/>
            <a:ext cx="6477000" cy="744435"/>
          </a:xfrm>
          <a:prstGeom prst="rect">
            <a:avLst/>
          </a:prstGeom>
        </p:spPr>
        <p:txBody>
          <a:bodyPr wrap="square" lIns="0" tIns="0" rIns="0" bIns="0" rtlCol="0" anchor="t">
            <a:spAutoFit/>
          </a:bodyPr>
          <a:lstStyle/>
          <a:p>
            <a:pPr>
              <a:lnSpc>
                <a:spcPts val="5495"/>
              </a:lnSpc>
            </a:pPr>
            <a:r>
              <a:rPr lang="en-US" sz="6000" dirty="0">
                <a:solidFill>
                  <a:srgbClr val="FFFFFF"/>
                </a:solidFill>
                <a:latin typeface="Poppins Bold"/>
              </a:rPr>
              <a:t>Introduction</a:t>
            </a:r>
          </a:p>
        </p:txBody>
      </p:sp>
      <p:pic>
        <p:nvPicPr>
          <p:cNvPr id="15" name="Picture 15"/>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sp>
        <p:nvSpPr>
          <p:cNvPr id="6" name="TextBox 5">
            <a:extLst>
              <a:ext uri="{FF2B5EF4-FFF2-40B4-BE49-F238E27FC236}">
                <a16:creationId xmlns:a16="http://schemas.microsoft.com/office/drawing/2014/main" id="{657A3308-DECA-C973-7E27-E7D717AC8275}"/>
              </a:ext>
            </a:extLst>
          </p:cNvPr>
          <p:cNvSpPr txBox="1"/>
          <p:nvPr/>
        </p:nvSpPr>
        <p:spPr>
          <a:xfrm>
            <a:off x="1981200" y="5300434"/>
            <a:ext cx="10210800" cy="1670650"/>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3600" dirty="0">
                <a:solidFill>
                  <a:schemeClr val="bg1"/>
                </a:solidFill>
                <a:latin typeface="Poppins" panose="020B0502040204020203" pitchFamily="2" charset="0"/>
                <a:cs typeface="Poppins" panose="020B0502040204020203" pitchFamily="2" charset="0"/>
              </a:rPr>
              <a:t> How to detect un-authorized access to the child?</a:t>
            </a:r>
            <a:endParaRPr lang="en-US" sz="3600" dirty="0">
              <a:solidFill>
                <a:schemeClr val="bg1"/>
              </a:solidFill>
            </a:endParaRPr>
          </a:p>
        </p:txBody>
      </p:sp>
      <p:sp>
        <p:nvSpPr>
          <p:cNvPr id="7" name="TextBox 6">
            <a:extLst>
              <a:ext uri="{FF2B5EF4-FFF2-40B4-BE49-F238E27FC236}">
                <a16:creationId xmlns:a16="http://schemas.microsoft.com/office/drawing/2014/main" id="{C7B6EDC3-9212-E699-7F80-A0EDB6E93703}"/>
              </a:ext>
            </a:extLst>
          </p:cNvPr>
          <p:cNvSpPr txBox="1"/>
          <p:nvPr/>
        </p:nvSpPr>
        <p:spPr>
          <a:xfrm>
            <a:off x="2057400" y="3186388"/>
            <a:ext cx="10210800" cy="1675843"/>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3600" dirty="0">
                <a:solidFill>
                  <a:schemeClr val="bg1"/>
                </a:solidFill>
                <a:latin typeface="Poppins" panose="020B0502040204020203" pitchFamily="2" charset="0"/>
                <a:cs typeface="Poppins" panose="020B0502040204020203" pitchFamily="2" charset="0"/>
              </a:rPr>
              <a:t> How to accurately monitor the toddlers </a:t>
            </a:r>
          </a:p>
          <a:p>
            <a:pPr>
              <a:lnSpc>
                <a:spcPct val="150000"/>
              </a:lnSpc>
            </a:pPr>
            <a:r>
              <a:rPr lang="en-US" sz="3600" dirty="0">
                <a:solidFill>
                  <a:schemeClr val="bg1"/>
                </a:solidFill>
                <a:latin typeface="Poppins" panose="020B0502040204020203" pitchFamily="2" charset="0"/>
                <a:cs typeface="Poppins" panose="020B0502040204020203" pitchFamily="2" charset="0"/>
              </a:rPr>
              <a:t>	in the absence of their parents?</a:t>
            </a:r>
          </a:p>
        </p:txBody>
      </p:sp>
      <p:sp>
        <p:nvSpPr>
          <p:cNvPr id="9" name="TextBox 8">
            <a:extLst>
              <a:ext uri="{FF2B5EF4-FFF2-40B4-BE49-F238E27FC236}">
                <a16:creationId xmlns:a16="http://schemas.microsoft.com/office/drawing/2014/main" id="{BA6095C6-18A1-BBB5-9760-9C0802E39F5D}"/>
              </a:ext>
            </a:extLst>
          </p:cNvPr>
          <p:cNvSpPr txBox="1"/>
          <p:nvPr/>
        </p:nvSpPr>
        <p:spPr>
          <a:xfrm>
            <a:off x="2062162" y="7429500"/>
            <a:ext cx="9929813" cy="1675843"/>
          </a:xfrm>
          <a:prstGeom prst="rect">
            <a:avLst/>
          </a:prstGeom>
          <a:noFill/>
        </p:spPr>
        <p:txBody>
          <a:bodyPr wrap="square" rtlCol="0">
            <a:spAutoFit/>
          </a:bodyPr>
          <a:lstStyle/>
          <a:p>
            <a:pPr marL="571500" indent="-571500">
              <a:lnSpc>
                <a:spcPct val="150000"/>
              </a:lnSpc>
              <a:buFont typeface="Wingdings" panose="05000000000000000000" pitchFamily="2" charset="2"/>
              <a:buChar char="ü"/>
            </a:pPr>
            <a:r>
              <a:rPr lang="en-US" sz="3600" dirty="0">
                <a:solidFill>
                  <a:schemeClr val="bg1"/>
                </a:solidFill>
                <a:latin typeface="Poppins" panose="020B0502040204020203" pitchFamily="2" charset="0"/>
                <a:cs typeface="Poppins" panose="020B0502040204020203" pitchFamily="2" charset="0"/>
              </a:rPr>
              <a:t>How to expel threatened animals using humane method? </a:t>
            </a:r>
          </a:p>
        </p:txBody>
      </p:sp>
    </p:spTree>
    <p:extLst>
      <p:ext uri="{BB962C8B-B14F-4D97-AF65-F5344CB8AC3E}">
        <p14:creationId xmlns:p14="http://schemas.microsoft.com/office/powerpoint/2010/main" val="2926076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28700" y="2832949"/>
            <a:ext cx="10325099" cy="4882747"/>
          </a:xfrm>
          <a:prstGeom prst="rect">
            <a:avLst/>
          </a:prstGeom>
        </p:spPr>
        <p:txBody>
          <a:bodyPr wrap="square" lIns="0" tIns="0" rIns="0" bIns="0" rtlCol="0" anchor="t">
            <a:spAutoFit/>
          </a:bodyPr>
          <a:lstStyle/>
          <a:p>
            <a:pPr marL="0" marR="0" indent="0" algn="just">
              <a:lnSpc>
                <a:spcPct val="150000"/>
              </a:lnSpc>
              <a:spcBef>
                <a:spcPts val="0"/>
              </a:spcBef>
              <a:spcAft>
                <a:spcPts val="800"/>
              </a:spcAft>
              <a:buNone/>
            </a:pPr>
            <a:r>
              <a:rPr lang="en-US" sz="3600" kern="100" dirty="0">
                <a:effectLst/>
                <a:latin typeface="Poppins" panose="020B0502040204020203" pitchFamily="2" charset="0"/>
                <a:ea typeface="Calibri" panose="020F0502020204030204" pitchFamily="34" charset="0"/>
                <a:cs typeface="Poppins" panose="020B0502040204020203" pitchFamily="2" charset="0"/>
              </a:rPr>
              <a:t>The unavailability of an efficient and accurate system that provides virtual surveillance of toddlers' surroundings to detect possible threats to the kid. Also, expulsion of animals that can be threatened to the toddler using humane and non-invasive approaches.</a:t>
            </a:r>
          </a:p>
        </p:txBody>
      </p:sp>
      <p:grpSp>
        <p:nvGrpSpPr>
          <p:cNvPr id="17" name="Group 17"/>
          <p:cNvGrpSpPr>
            <a:grpSpLocks noChangeAspect="1"/>
          </p:cNvGrpSpPr>
          <p:nvPr/>
        </p:nvGrpSpPr>
        <p:grpSpPr>
          <a:xfrm>
            <a:off x="13728900" y="-3743040"/>
            <a:ext cx="4249835" cy="4771740"/>
            <a:chOff x="0" y="0"/>
            <a:chExt cx="32853973" cy="36888636"/>
          </a:xfrm>
        </p:grpSpPr>
        <p:sp>
          <p:nvSpPr>
            <p:cNvPr id="18" name="Freeform 18"/>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sp>
      </p:grpSp>
      <p:grpSp>
        <p:nvGrpSpPr>
          <p:cNvPr id="19" name="Group 19"/>
          <p:cNvGrpSpPr>
            <a:grpSpLocks noChangeAspect="1"/>
          </p:cNvGrpSpPr>
          <p:nvPr/>
        </p:nvGrpSpPr>
        <p:grpSpPr>
          <a:xfrm>
            <a:off x="13728900" y="9258300"/>
            <a:ext cx="4249835" cy="4771740"/>
            <a:chOff x="0" y="0"/>
            <a:chExt cx="32853973" cy="36888636"/>
          </a:xfrm>
        </p:grpSpPr>
        <p:sp>
          <p:nvSpPr>
            <p:cNvPr id="20" name="Freeform 20"/>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sp>
      </p:grpSp>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1045029" y="1050476"/>
            <a:ext cx="8861937" cy="1146147"/>
          </a:xfrm>
          <a:prstGeom prst="rect">
            <a:avLst/>
          </a:prstGeom>
        </p:spPr>
      </p:pic>
      <p:sp>
        <p:nvSpPr>
          <p:cNvPr id="8" name="TextBox 8"/>
          <p:cNvSpPr txBox="1"/>
          <p:nvPr/>
        </p:nvSpPr>
        <p:spPr>
          <a:xfrm>
            <a:off x="1752600" y="1050476"/>
            <a:ext cx="7810500" cy="1023357"/>
          </a:xfrm>
          <a:prstGeom prst="rect">
            <a:avLst/>
          </a:prstGeom>
        </p:spPr>
        <p:txBody>
          <a:bodyPr wrap="square" lIns="0" tIns="0" rIns="0" bIns="0" rtlCol="0" anchor="t">
            <a:spAutoFit/>
          </a:bodyPr>
          <a:lstStyle/>
          <a:p>
            <a:pPr>
              <a:lnSpc>
                <a:spcPts val="8400"/>
              </a:lnSpc>
            </a:pPr>
            <a:r>
              <a:rPr lang="en-US" sz="6000" dirty="0">
                <a:solidFill>
                  <a:schemeClr val="bg1"/>
                </a:solidFill>
                <a:latin typeface="Poppins Bold"/>
              </a:rPr>
              <a:t>Research Problem</a:t>
            </a:r>
          </a:p>
        </p:txBody>
      </p:sp>
    </p:spTree>
    <p:extLst>
      <p:ext uri="{BB962C8B-B14F-4D97-AF65-F5344CB8AC3E}">
        <p14:creationId xmlns:p14="http://schemas.microsoft.com/office/powerpoint/2010/main" val="3487275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828800" y="1690587"/>
            <a:ext cx="11125200" cy="7459734"/>
          </a:xfrm>
          <a:prstGeom prst="rect">
            <a:avLst/>
          </a:prstGeom>
        </p:spPr>
        <p:txBody>
          <a:bodyPr wrap="square" lIns="0" tIns="0" rIns="0" bIns="0" rtlCol="0" anchor="t">
            <a:spAutoFit/>
          </a:bodyPr>
          <a:lstStyle/>
          <a:p>
            <a:pPr marL="0" indent="0">
              <a:buNone/>
            </a:pPr>
            <a:r>
              <a:rPr lang="en-GB" sz="3600" b="1" dirty="0">
                <a:effectLst/>
                <a:latin typeface="Poppins" panose="020B0502040204020203" pitchFamily="2" charset="0"/>
                <a:ea typeface="Calibri" panose="020F0502020204030204" pitchFamily="34" charset="0"/>
                <a:cs typeface="Poppins" panose="020B0502040204020203" pitchFamily="2" charset="0"/>
              </a:rPr>
              <a:t>Specific Objective: </a:t>
            </a:r>
          </a:p>
          <a:p>
            <a:pPr marL="0" indent="0">
              <a:buNone/>
            </a:pPr>
            <a:endParaRPr lang="en-GB" sz="3600" dirty="0">
              <a:effectLst/>
              <a:latin typeface="Poppins" panose="020B0502040204020203" pitchFamily="2" charset="0"/>
              <a:ea typeface="Calibri" panose="020F0502020204030204" pitchFamily="34" charset="0"/>
              <a:cs typeface="Poppins" panose="020B0502040204020203" pitchFamily="2" charset="0"/>
            </a:endParaRPr>
          </a:p>
          <a:p>
            <a:pPr marL="0" indent="0">
              <a:buNone/>
            </a:pPr>
            <a:r>
              <a:rPr lang="en-US" sz="3600" kern="100" dirty="0">
                <a:effectLst/>
                <a:latin typeface="Poppins" panose="020B0502040204020203" pitchFamily="2" charset="0"/>
                <a:ea typeface="Calibri" panose="020F0502020204030204" pitchFamily="34" charset="0"/>
                <a:cs typeface="Poppins" panose="020B0502040204020203" pitchFamily="2" charset="0"/>
              </a:rPr>
              <a:t>To design and develop a system for the robot that can offer virtual monitoring of a toddler's surroundings while safeguard him.</a:t>
            </a:r>
          </a:p>
          <a:p>
            <a:pPr marL="0" indent="0">
              <a:buNone/>
            </a:pPr>
            <a:endParaRPr lang="en-US" sz="3600" kern="100" dirty="0">
              <a:latin typeface="Poppins" panose="020B0502040204020203" pitchFamily="2" charset="0"/>
              <a:ea typeface="Calibri" panose="020F0502020204030204" pitchFamily="34" charset="0"/>
              <a:cs typeface="Poppins" panose="020B0502040204020203" pitchFamily="2" charset="0"/>
            </a:endParaRPr>
          </a:p>
          <a:p>
            <a:pPr marL="0" indent="0">
              <a:buNone/>
            </a:pPr>
            <a:r>
              <a:rPr lang="en-US" sz="3600" b="1" kern="100" dirty="0">
                <a:effectLst/>
                <a:latin typeface="Poppins" panose="020B0502040204020203" pitchFamily="2" charset="0"/>
                <a:ea typeface="Calibri" panose="020F0502020204030204" pitchFamily="34" charset="0"/>
                <a:cs typeface="Poppins" panose="020B0502040204020203" pitchFamily="2" charset="0"/>
              </a:rPr>
              <a:t>Sub Objectives: </a:t>
            </a:r>
          </a:p>
          <a:p>
            <a:pPr marL="0" indent="0">
              <a:buNone/>
            </a:pPr>
            <a:endParaRPr lang="en-US" sz="3600" b="1" kern="100" dirty="0">
              <a:effectLst/>
              <a:latin typeface="Poppins" panose="020B0502040204020203" pitchFamily="2" charset="0"/>
              <a:ea typeface="Calibri" panose="020F0502020204030204" pitchFamily="34" charset="0"/>
              <a:cs typeface="Poppins" panose="020B0502040204020203" pitchFamily="2" charset="0"/>
            </a:endParaRPr>
          </a:p>
          <a:p>
            <a:pPr marL="457200" indent="-457200">
              <a:lnSpc>
                <a:spcPct val="107000"/>
              </a:lnSpc>
              <a:spcBef>
                <a:spcPts val="0"/>
              </a:spcBef>
              <a:buFont typeface="Wingdings" panose="05000000000000000000" pitchFamily="2" charset="2"/>
              <a:buChar char="ü"/>
            </a:pPr>
            <a:r>
              <a:rPr lang="en-US" sz="3600" kern="100" dirty="0">
                <a:latin typeface="Poppins" panose="020B0502040204020203" pitchFamily="2" charset="0"/>
                <a:ea typeface="Calibri" panose="020F0502020204030204" pitchFamily="34" charset="0"/>
                <a:cs typeface="Poppins" panose="020B0502040204020203" pitchFamily="2" charset="0"/>
              </a:rPr>
              <a:t>To real-time d</a:t>
            </a:r>
            <a:r>
              <a:rPr lang="en-US" sz="3600" kern="100" dirty="0">
                <a:effectLst/>
                <a:latin typeface="Poppins" panose="020B0502040204020203" pitchFamily="2" charset="0"/>
                <a:ea typeface="Calibri" panose="020F0502020204030204" pitchFamily="34" charset="0"/>
                <a:cs typeface="Poppins" panose="020B0502040204020203" pitchFamily="2" charset="0"/>
              </a:rPr>
              <a:t>etect any unpermitted presence.</a:t>
            </a:r>
          </a:p>
          <a:p>
            <a:pPr marL="457200" indent="-457200">
              <a:lnSpc>
                <a:spcPct val="107000"/>
              </a:lnSpc>
              <a:spcBef>
                <a:spcPts val="0"/>
              </a:spcBef>
              <a:buFont typeface="Wingdings" panose="05000000000000000000" pitchFamily="2" charset="2"/>
              <a:buChar char="ü"/>
            </a:pPr>
            <a:r>
              <a:rPr lang="en-US" sz="3600" kern="100" dirty="0">
                <a:latin typeface="Poppins" panose="020B0502040204020203" pitchFamily="2" charset="0"/>
                <a:ea typeface="Calibri" panose="020F0502020204030204" pitchFamily="34" charset="0"/>
                <a:cs typeface="Poppins" panose="020B0502040204020203" pitchFamily="2" charset="0"/>
              </a:rPr>
              <a:t>To i</a:t>
            </a:r>
            <a:r>
              <a:rPr lang="en-US" sz="3600" kern="100" dirty="0">
                <a:effectLst/>
                <a:latin typeface="Poppins" panose="020B0502040204020203" pitchFamily="2" charset="0"/>
                <a:ea typeface="Calibri" panose="020F0502020204030204" pitchFamily="34" charset="0"/>
                <a:cs typeface="Poppins" panose="020B0502040204020203" pitchFamily="2" charset="0"/>
              </a:rPr>
              <a:t>dentify potential threats to the child's safety.</a:t>
            </a:r>
          </a:p>
          <a:p>
            <a:pPr marL="457200" indent="-457200">
              <a:lnSpc>
                <a:spcPct val="107000"/>
              </a:lnSpc>
              <a:spcBef>
                <a:spcPts val="0"/>
              </a:spcBef>
              <a:spcAft>
                <a:spcPts val="800"/>
              </a:spcAft>
              <a:buFont typeface="Wingdings" panose="05000000000000000000" pitchFamily="2" charset="2"/>
              <a:buChar char="ü"/>
            </a:pPr>
            <a:r>
              <a:rPr lang="en-US" sz="3600" kern="100" dirty="0">
                <a:latin typeface="Poppins" panose="020B0502040204020203" pitchFamily="2" charset="0"/>
                <a:ea typeface="Calibri" panose="020F0502020204030204" pitchFamily="34" charset="0"/>
                <a:cs typeface="Poppins" panose="020B0502040204020203" pitchFamily="2" charset="0"/>
              </a:rPr>
              <a:t>To e</a:t>
            </a:r>
            <a:r>
              <a:rPr lang="en-US" sz="3600" kern="100" dirty="0">
                <a:effectLst/>
                <a:latin typeface="Poppins" panose="020B0502040204020203" pitchFamily="2" charset="0"/>
                <a:ea typeface="Calibri" panose="020F0502020204030204" pitchFamily="34" charset="0"/>
                <a:cs typeface="Poppins" panose="020B0502040204020203" pitchFamily="2" charset="0"/>
              </a:rPr>
              <a:t>xpel animals that can be threatened to toddler                                                             without harm for both animal and toddler.</a:t>
            </a:r>
          </a:p>
          <a:p>
            <a:pPr marL="0" indent="0">
              <a:buNone/>
            </a:pPr>
            <a:endParaRPr lang="en-US" sz="3600" kern="100" dirty="0">
              <a:effectLst/>
              <a:latin typeface="Poppins" panose="020B0502040204020203" pitchFamily="2" charset="0"/>
              <a:ea typeface="Calibri" panose="020F0502020204030204" pitchFamily="34" charset="0"/>
              <a:cs typeface="Poppins" panose="020B0502040204020203" pitchFamily="2" charset="0"/>
            </a:endParaRPr>
          </a:p>
        </p:txBody>
      </p:sp>
      <p:pic>
        <p:nvPicPr>
          <p:cNvPr id="16" name="Picture 15">
            <a:extLst>
              <a:ext uri="{FF2B5EF4-FFF2-40B4-BE49-F238E27FC236}">
                <a16:creationId xmlns:a16="http://schemas.microsoft.com/office/drawing/2014/main" id="{C0F101FA-DA3B-6208-83CD-311B88979848}"/>
              </a:ext>
            </a:extLst>
          </p:cNvPr>
          <p:cNvPicPr>
            <a:picLocks noChangeAspect="1"/>
          </p:cNvPicPr>
          <p:nvPr/>
        </p:nvPicPr>
        <p:blipFill>
          <a:blip r:embed="rId2"/>
          <a:stretch>
            <a:fillRect/>
          </a:stretch>
        </p:blipFill>
        <p:spPr>
          <a:xfrm>
            <a:off x="4267200" y="188069"/>
            <a:ext cx="7010400" cy="1193853"/>
          </a:xfrm>
          <a:prstGeom prst="rect">
            <a:avLst/>
          </a:prstGeom>
        </p:spPr>
      </p:pic>
      <p:sp>
        <p:nvSpPr>
          <p:cNvPr id="3" name="TextBox 3"/>
          <p:cNvSpPr txBox="1"/>
          <p:nvPr/>
        </p:nvSpPr>
        <p:spPr>
          <a:xfrm>
            <a:off x="5638800" y="114300"/>
            <a:ext cx="8747595" cy="1193853"/>
          </a:xfrm>
          <a:prstGeom prst="rect">
            <a:avLst/>
          </a:prstGeom>
        </p:spPr>
        <p:txBody>
          <a:bodyPr lIns="0" tIns="0" rIns="0" bIns="0" rtlCol="0" anchor="t">
            <a:spAutoFit/>
          </a:bodyPr>
          <a:lstStyle/>
          <a:p>
            <a:pPr>
              <a:lnSpc>
                <a:spcPts val="9799"/>
              </a:lnSpc>
            </a:pPr>
            <a:r>
              <a:rPr lang="en-US" sz="6000" dirty="0">
                <a:solidFill>
                  <a:schemeClr val="bg1"/>
                </a:solidFill>
                <a:latin typeface="Poppins Bold"/>
              </a:rPr>
              <a:t>Objectives</a:t>
            </a:r>
          </a:p>
        </p:txBody>
      </p:sp>
    </p:spTree>
    <p:extLst>
      <p:ext uri="{BB962C8B-B14F-4D97-AF65-F5344CB8AC3E}">
        <p14:creationId xmlns:p14="http://schemas.microsoft.com/office/powerpoint/2010/main" val="3700255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5029200" y="1094014"/>
            <a:ext cx="6840305" cy="1329043"/>
          </a:xfrm>
          <a:prstGeom prst="rect">
            <a:avLst/>
          </a:prstGeom>
        </p:spPr>
      </p:pic>
      <p:sp>
        <p:nvSpPr>
          <p:cNvPr id="14" name="TextBox 14"/>
          <p:cNvSpPr txBox="1"/>
          <p:nvPr/>
        </p:nvSpPr>
        <p:spPr>
          <a:xfrm>
            <a:off x="6172200" y="1324955"/>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Methodology</a:t>
            </a:r>
          </a:p>
        </p:txBody>
      </p:sp>
      <p:pic>
        <p:nvPicPr>
          <p:cNvPr id="5" name="Picture 4" descr="A diagram of a raspberry pi&#10;&#10;Description automatically generated with medium confidence">
            <a:extLst>
              <a:ext uri="{FF2B5EF4-FFF2-40B4-BE49-F238E27FC236}">
                <a16:creationId xmlns:a16="http://schemas.microsoft.com/office/drawing/2014/main" id="{64CA8958-3184-075A-A367-7B0E2EC8E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005048"/>
            <a:ext cx="9906000" cy="6814240"/>
          </a:xfrm>
          <a:prstGeom prst="rect">
            <a:avLst/>
          </a:prstGeom>
        </p:spPr>
      </p:pic>
    </p:spTree>
    <p:extLst>
      <p:ext uri="{BB962C8B-B14F-4D97-AF65-F5344CB8AC3E}">
        <p14:creationId xmlns:p14="http://schemas.microsoft.com/office/powerpoint/2010/main" val="3662367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rot="10800000" flipV="1">
            <a:off x="1478952" y="6591299"/>
            <a:ext cx="8167045" cy="762001"/>
          </a:xfrm>
          <a:prstGeom prst="rect">
            <a:avLst/>
          </a:prstGeom>
        </p:spPr>
        <p:txBody>
          <a:bodyPr vert="horz" lIns="91440" tIns="45720" rIns="91440" bIns="45720" rtlCol="0" anchor="b">
            <a:normAutofit fontScale="70000" lnSpcReduction="20000"/>
          </a:bodyPr>
          <a:lstStyle/>
          <a:p>
            <a:pPr>
              <a:spcBef>
                <a:spcPct val="0"/>
              </a:spcBef>
              <a:spcAft>
                <a:spcPts val="600"/>
              </a:spcAft>
            </a:pPr>
            <a:endParaRPr lang="en-US" sz="7200" dirty="0">
              <a:solidFill>
                <a:schemeClr val="bg1"/>
              </a:solidFill>
              <a:latin typeface="+mj-lt"/>
              <a:ea typeface="+mj-ea"/>
              <a:cs typeface="+mj-cs"/>
            </a:endParaRPr>
          </a:p>
        </p:txBody>
      </p:sp>
      <p:pic>
        <p:nvPicPr>
          <p:cNvPr id="3" name="Picture 2" descr="A blue and grey circle with a number&#10;&#10;Description automatically generated with low confidence">
            <a:extLst>
              <a:ext uri="{FF2B5EF4-FFF2-40B4-BE49-F238E27FC236}">
                <a16:creationId xmlns:a16="http://schemas.microsoft.com/office/drawing/2014/main" id="{70EA20A6-BBAA-F2D8-63FE-B39017353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2625" y="4381500"/>
            <a:ext cx="3913175" cy="3913175"/>
          </a:xfrm>
          <a:prstGeom prst="rect">
            <a:avLst/>
          </a:prstGeom>
        </p:spPr>
      </p:pic>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3"/>
          <a:stretch>
            <a:fillRect/>
          </a:stretch>
        </p:blipFill>
        <p:spPr>
          <a:xfrm>
            <a:off x="1676400" y="876300"/>
            <a:ext cx="8345656" cy="1627401"/>
          </a:xfrm>
          <a:prstGeom prst="rect">
            <a:avLst/>
          </a:prstGeom>
        </p:spPr>
      </p:pic>
      <p:sp>
        <p:nvSpPr>
          <p:cNvPr id="5" name="TextBox 4">
            <a:extLst>
              <a:ext uri="{FF2B5EF4-FFF2-40B4-BE49-F238E27FC236}">
                <a16:creationId xmlns:a16="http://schemas.microsoft.com/office/drawing/2014/main" id="{095C015D-3357-32F0-E6F6-368ABDB75AD6}"/>
              </a:ext>
            </a:extLst>
          </p:cNvPr>
          <p:cNvSpPr txBox="1"/>
          <p:nvPr/>
        </p:nvSpPr>
        <p:spPr>
          <a:xfrm>
            <a:off x="2814456" y="1236937"/>
            <a:ext cx="7792674" cy="923330"/>
          </a:xfrm>
          <a:prstGeom prst="rect">
            <a:avLst/>
          </a:prstGeom>
          <a:noFill/>
        </p:spPr>
        <p:txBody>
          <a:bodyPr wrap="square">
            <a:spAutoFit/>
          </a:bodyPr>
          <a:lstStyle/>
          <a:p>
            <a:pPr>
              <a:spcBef>
                <a:spcPct val="0"/>
              </a:spcBef>
              <a:spcAft>
                <a:spcPts val="600"/>
              </a:spcAft>
            </a:pPr>
            <a:r>
              <a:rPr lang="en-US" sz="5400" dirty="0">
                <a:solidFill>
                  <a:schemeClr val="bg1"/>
                </a:solidFill>
                <a:latin typeface="Poppins Bold" panose="00000800000000000000" charset="0"/>
                <a:ea typeface="+mj-ea"/>
                <a:cs typeface="Poppins Bold" panose="00000800000000000000" charset="0"/>
              </a:rPr>
              <a:t>Current Progress</a:t>
            </a:r>
          </a:p>
        </p:txBody>
      </p:sp>
      <p:sp>
        <p:nvSpPr>
          <p:cNvPr id="6" name="TextBox 5">
            <a:extLst>
              <a:ext uri="{FF2B5EF4-FFF2-40B4-BE49-F238E27FC236}">
                <a16:creationId xmlns:a16="http://schemas.microsoft.com/office/drawing/2014/main" id="{04B2A1BA-2BF9-49DF-6E1A-8DAFB2355AD4}"/>
              </a:ext>
            </a:extLst>
          </p:cNvPr>
          <p:cNvSpPr txBox="1"/>
          <p:nvPr/>
        </p:nvSpPr>
        <p:spPr>
          <a:xfrm>
            <a:off x="1676400" y="2781300"/>
            <a:ext cx="10058400" cy="6637073"/>
          </a:xfrm>
          <a:prstGeom prst="rect">
            <a:avLst/>
          </a:prstGeom>
          <a:noFill/>
        </p:spPr>
        <p:txBody>
          <a:bodyPr wrap="square" rtlCol="0">
            <a:spAutoFit/>
          </a:bodyPr>
          <a:lstStyle/>
          <a:p>
            <a:pPr marL="571500" indent="-57150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Implementation of cameras to detect objects.</a:t>
            </a:r>
          </a:p>
          <a:p>
            <a:pPr marL="571500" indent="-57150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Cameras can capture the video of toddlers’ surroundings.</a:t>
            </a:r>
          </a:p>
          <a:p>
            <a:pPr marL="571500" indent="-57150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Implementation of animal detection system.</a:t>
            </a:r>
          </a:p>
          <a:p>
            <a:pPr marL="571500" indent="-57150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Trained a dataset through Open CV for detecting two domestic animals. (dog, and cat) </a:t>
            </a:r>
          </a:p>
          <a:p>
            <a:pPr>
              <a:lnSpc>
                <a:spcPct val="150000"/>
              </a:lnSpc>
            </a:pPr>
            <a:endParaRPr lang="en-US" sz="3600" dirty="0">
              <a:latin typeface="Poppins" panose="020B0502040204020203" pitchFamily="2" charset="0"/>
              <a:cs typeface="Poppins" panose="020B0502040204020203" pitchFamily="2" charset="0"/>
            </a:endParaRPr>
          </a:p>
        </p:txBody>
      </p:sp>
    </p:spTree>
    <p:extLst>
      <p:ext uri="{BB962C8B-B14F-4D97-AF65-F5344CB8AC3E}">
        <p14:creationId xmlns:p14="http://schemas.microsoft.com/office/powerpoint/2010/main" val="1693816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21" b="12121"/>
          <a:stretch>
            <a:fillRect/>
          </a:stretch>
        </p:blipFill>
        <p:spPr>
          <a:xfrm>
            <a:off x="0" y="13973"/>
            <a:ext cx="18288000" cy="10287000"/>
          </a:xfrm>
          <a:prstGeom prst="rect">
            <a:avLst/>
          </a:prstGeom>
        </p:spPr>
      </p:pic>
      <p:grpSp>
        <p:nvGrpSpPr>
          <p:cNvPr id="3" name="Group 3"/>
          <p:cNvGrpSpPr/>
          <p:nvPr/>
        </p:nvGrpSpPr>
        <p:grpSpPr>
          <a:xfrm>
            <a:off x="6324600" y="427939"/>
            <a:ext cx="5404835" cy="1090853"/>
            <a:chOff x="0" y="0"/>
            <a:chExt cx="3460849" cy="698500"/>
          </a:xfrm>
        </p:grpSpPr>
        <p:sp>
          <p:nvSpPr>
            <p:cNvPr id="4" name="Freeform 4"/>
            <p:cNvSpPr/>
            <p:nvPr/>
          </p:nvSpPr>
          <p:spPr>
            <a:xfrm>
              <a:off x="1375" y="0"/>
              <a:ext cx="3458098" cy="698500"/>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7200308" y="647700"/>
            <a:ext cx="3543892" cy="706797"/>
          </a:xfrm>
          <a:prstGeom prst="rect">
            <a:avLst/>
          </a:prstGeom>
        </p:spPr>
        <p:txBody>
          <a:bodyPr wrap="square" lIns="0" tIns="0" rIns="0" bIns="0" rtlCol="0" anchor="t">
            <a:spAutoFit/>
          </a:bodyPr>
          <a:lstStyle/>
          <a:p>
            <a:pPr>
              <a:lnSpc>
                <a:spcPts val="5495"/>
              </a:lnSpc>
            </a:pPr>
            <a:r>
              <a:rPr lang="en-US" sz="4951" dirty="0">
                <a:solidFill>
                  <a:srgbClr val="FFFFFF"/>
                </a:solidFill>
                <a:latin typeface="Poppins Bold"/>
              </a:rPr>
              <a:t>CONTENTS</a:t>
            </a:r>
          </a:p>
        </p:txBody>
      </p:sp>
      <p:pic>
        <p:nvPicPr>
          <p:cNvPr id="9" name="Picture 9"/>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05785" y="7256234"/>
            <a:ext cx="5370049" cy="4114800"/>
          </a:xfrm>
          <a:prstGeom prst="rect">
            <a:avLst/>
          </a:prstGeom>
        </p:spPr>
      </p:pic>
      <p:pic>
        <p:nvPicPr>
          <p:cNvPr id="10" name="Picture 10"/>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2005785" y="-1084034"/>
            <a:ext cx="5370049" cy="4114800"/>
          </a:xfrm>
          <a:prstGeom prst="rect">
            <a:avLst/>
          </a:prstGeom>
        </p:spPr>
      </p:pic>
      <p:graphicFrame>
        <p:nvGraphicFramePr>
          <p:cNvPr id="22" name="TextBox 19">
            <a:extLst>
              <a:ext uri="{FF2B5EF4-FFF2-40B4-BE49-F238E27FC236}">
                <a16:creationId xmlns:a16="http://schemas.microsoft.com/office/drawing/2014/main" id="{9E1862FA-52C8-7EB0-6676-4B0D2E51A8BC}"/>
              </a:ext>
            </a:extLst>
          </p:cNvPr>
          <p:cNvGraphicFramePr/>
          <p:nvPr>
            <p:extLst>
              <p:ext uri="{D42A27DB-BD31-4B8C-83A1-F6EECF244321}">
                <p14:modId xmlns:p14="http://schemas.microsoft.com/office/powerpoint/2010/main" val="1994485367"/>
              </p:ext>
            </p:extLst>
          </p:nvPr>
        </p:nvGraphicFramePr>
        <p:xfrm>
          <a:off x="1219200" y="2476500"/>
          <a:ext cx="16687800" cy="47797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3530898" y="745076"/>
            <a:ext cx="9956501" cy="1849168"/>
          </a:xfrm>
          <a:prstGeom prst="rect">
            <a:avLst/>
          </a:prstGeom>
        </p:spPr>
      </p:pic>
      <p:sp>
        <p:nvSpPr>
          <p:cNvPr id="14" name="TextBox 14"/>
          <p:cNvSpPr txBox="1"/>
          <p:nvPr/>
        </p:nvSpPr>
        <p:spPr>
          <a:xfrm>
            <a:off x="3441848" y="1181100"/>
            <a:ext cx="10134599" cy="816890"/>
          </a:xfrm>
          <a:prstGeom prst="rect">
            <a:avLst/>
          </a:prstGeom>
        </p:spPr>
        <p:txBody>
          <a:bodyPr wrap="square" lIns="0" tIns="0" rIns="0" bIns="0" rtlCol="0" anchor="t">
            <a:spAutoFit/>
          </a:bodyPr>
          <a:lstStyle/>
          <a:p>
            <a:pPr algn="ctr">
              <a:lnSpc>
                <a:spcPts val="7000"/>
              </a:lnSpc>
            </a:pPr>
            <a:r>
              <a:rPr lang="en-US" sz="4000" dirty="0">
                <a:solidFill>
                  <a:schemeClr val="bg1"/>
                </a:solidFill>
                <a:latin typeface="Poppins Bold" panose="00000800000000000000" charset="0"/>
                <a:cs typeface="Poppins Bold" panose="00000800000000000000" charset="0"/>
              </a:rPr>
              <a:t>Objectives and Project Completion</a:t>
            </a:r>
          </a:p>
        </p:txBody>
      </p:sp>
      <p:pic>
        <p:nvPicPr>
          <p:cNvPr id="2" name="Picture 9" descr="Icon&#10;&#10;Description automatically generated">
            <a:extLst>
              <a:ext uri="{FF2B5EF4-FFF2-40B4-BE49-F238E27FC236}">
                <a16:creationId xmlns:a16="http://schemas.microsoft.com/office/drawing/2014/main" id="{070DAECF-5B16-E651-71B9-D4D42B736BC7}"/>
              </a:ext>
            </a:extLst>
          </p:cNvPr>
          <p:cNvPicPr>
            <a:picLocks noChangeAspect="1"/>
          </p:cNvPicPr>
          <p:nvPr/>
        </p:nvPicPr>
        <p:blipFill>
          <a:blip r:embed="rId3"/>
          <a:stretch>
            <a:fillRect/>
          </a:stretch>
        </p:blipFill>
        <p:spPr>
          <a:xfrm>
            <a:off x="5998368" y="4610752"/>
            <a:ext cx="4668804" cy="4668804"/>
          </a:xfrm>
          <a:prstGeom prst="rect">
            <a:avLst/>
          </a:prstGeom>
        </p:spPr>
      </p:pic>
      <p:sp>
        <p:nvSpPr>
          <p:cNvPr id="3" name="Rectangle: Rounded Corners 2">
            <a:extLst>
              <a:ext uri="{FF2B5EF4-FFF2-40B4-BE49-F238E27FC236}">
                <a16:creationId xmlns:a16="http://schemas.microsoft.com/office/drawing/2014/main" id="{1A004D79-0FDA-7EF8-3BCE-E81E1FDABC14}"/>
              </a:ext>
            </a:extLst>
          </p:cNvPr>
          <p:cNvSpPr/>
          <p:nvPr/>
        </p:nvSpPr>
        <p:spPr>
          <a:xfrm>
            <a:off x="1100033" y="4625040"/>
            <a:ext cx="4136232" cy="441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latin typeface="Poppins Bold" panose="00000800000000000000" charset="0"/>
                <a:cs typeface="Poppins Bold" panose="00000800000000000000" charset="0"/>
              </a:rPr>
              <a:t>Animal Detection</a:t>
            </a:r>
            <a:r>
              <a:rPr lang="en-GB" sz="2400" b="1" dirty="0"/>
              <a:t> </a:t>
            </a:r>
          </a:p>
          <a:p>
            <a:pPr algn="ctr"/>
            <a:endParaRPr lang="en-GB" sz="2400" b="1" dirty="0"/>
          </a:p>
          <a:p>
            <a:pPr marL="285750" indent="-285750">
              <a:buFont typeface="Arial"/>
              <a:buChar char="•"/>
            </a:pPr>
            <a:r>
              <a:rPr lang="en-GB" sz="2200" dirty="0">
                <a:latin typeface="Poppins" panose="020B0502040204020203" pitchFamily="2" charset="0"/>
                <a:cs typeface="Poppins" panose="020B0502040204020203" pitchFamily="2" charset="0"/>
              </a:rPr>
              <a:t>Increase the efficiency of camera module. </a:t>
            </a:r>
          </a:p>
          <a:p>
            <a:pPr marL="285750" indent="-285750">
              <a:buFont typeface="Arial"/>
              <a:buChar char="•"/>
            </a:pPr>
            <a:r>
              <a:rPr lang="en-GB" sz="2200" dirty="0">
                <a:latin typeface="Poppins" panose="020B0502040204020203" pitchFamily="2" charset="0"/>
                <a:cs typeface="Poppins" panose="020B0502040204020203" pitchFamily="2" charset="0"/>
              </a:rPr>
              <a:t>Increase reliability of detecting animals.</a:t>
            </a:r>
          </a:p>
          <a:p>
            <a:pPr marL="285750" indent="-285750">
              <a:buFont typeface="Arial"/>
              <a:buChar char="•"/>
            </a:pPr>
            <a:endParaRPr lang="en-GB" sz="2000" dirty="0"/>
          </a:p>
        </p:txBody>
      </p:sp>
      <p:sp>
        <p:nvSpPr>
          <p:cNvPr id="4" name="Rectangle: Rounded Corners 3">
            <a:extLst>
              <a:ext uri="{FF2B5EF4-FFF2-40B4-BE49-F238E27FC236}">
                <a16:creationId xmlns:a16="http://schemas.microsoft.com/office/drawing/2014/main" id="{61C55515-CB38-4103-5271-BDF28D1C016F}"/>
              </a:ext>
            </a:extLst>
          </p:cNvPr>
          <p:cNvSpPr/>
          <p:nvPr/>
        </p:nvSpPr>
        <p:spPr>
          <a:xfrm>
            <a:off x="11499046" y="4610752"/>
            <a:ext cx="4136232" cy="4419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b="1" dirty="0">
                <a:latin typeface="Poppins Bold" panose="00000800000000000000" charset="0"/>
                <a:cs typeface="Poppins Bold" panose="00000800000000000000" charset="0"/>
              </a:rPr>
              <a:t>Expelling animals</a:t>
            </a:r>
          </a:p>
          <a:p>
            <a:pPr algn="ctr"/>
            <a:endParaRPr lang="en-GB" sz="2400" b="1" dirty="0"/>
          </a:p>
          <a:p>
            <a:pPr marL="342900" indent="-342900">
              <a:buFont typeface="Arial" panose="020B0604020202020204" pitchFamily="34" charset="0"/>
              <a:buChar char="•"/>
            </a:pPr>
            <a:r>
              <a:rPr lang="en-GB" sz="2200" dirty="0">
                <a:latin typeface="Poppins" panose="020B0502040204020203" pitchFamily="2" charset="0"/>
                <a:cs typeface="Poppins" panose="020B0502040204020203" pitchFamily="2" charset="0"/>
              </a:rPr>
              <a:t>Complete all component implementation including passive buzzers.</a:t>
            </a:r>
            <a:endParaRPr lang="en-GB" sz="2400" b="1" dirty="0">
              <a:latin typeface="Poppins" panose="020B0502040204020203" pitchFamily="2" charset="0"/>
              <a:cs typeface="Poppins" panose="020B0502040204020203" pitchFamily="2" charset="0"/>
            </a:endParaRPr>
          </a:p>
          <a:p>
            <a:pPr marL="342900" indent="-342900">
              <a:buFont typeface="Arial" panose="020B0604020202020204" pitchFamily="34" charset="0"/>
              <a:buChar char="•"/>
            </a:pPr>
            <a:r>
              <a:rPr lang="en-GB" sz="2200" dirty="0">
                <a:latin typeface="Poppins" panose="020B0502040204020203" pitchFamily="2" charset="0"/>
                <a:cs typeface="Poppins" panose="020B0502040204020203" pitchFamily="2" charset="0"/>
              </a:rPr>
              <a:t>Generate high-frequency sound for each animals accordingly.</a:t>
            </a:r>
          </a:p>
        </p:txBody>
      </p:sp>
      <p:sp>
        <p:nvSpPr>
          <p:cNvPr id="6" name="Oval 5">
            <a:extLst>
              <a:ext uri="{FF2B5EF4-FFF2-40B4-BE49-F238E27FC236}">
                <a16:creationId xmlns:a16="http://schemas.microsoft.com/office/drawing/2014/main" id="{B7CD5AD9-D8E5-13BC-76F0-813703AFD17C}"/>
              </a:ext>
            </a:extLst>
          </p:cNvPr>
          <p:cNvSpPr/>
          <p:nvPr/>
        </p:nvSpPr>
        <p:spPr>
          <a:xfrm>
            <a:off x="10373962" y="3586480"/>
            <a:ext cx="2110625" cy="198447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85%</a:t>
            </a:r>
            <a:endParaRPr lang="en-US" sz="3600" dirty="0">
              <a:solidFill>
                <a:schemeClr val="tx1"/>
              </a:solidFill>
            </a:endParaRPr>
          </a:p>
        </p:txBody>
      </p:sp>
      <p:sp>
        <p:nvSpPr>
          <p:cNvPr id="7" name="Oval 6">
            <a:extLst>
              <a:ext uri="{FF2B5EF4-FFF2-40B4-BE49-F238E27FC236}">
                <a16:creationId xmlns:a16="http://schemas.microsoft.com/office/drawing/2014/main" id="{C1CAAE1F-E300-2080-5B74-0153A093612A}"/>
              </a:ext>
            </a:extLst>
          </p:cNvPr>
          <p:cNvSpPr/>
          <p:nvPr/>
        </p:nvSpPr>
        <p:spPr>
          <a:xfrm>
            <a:off x="4343400" y="3543300"/>
            <a:ext cx="2110625" cy="198447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75%</a:t>
            </a:r>
            <a:endParaRPr lang="en-US" sz="3600" dirty="0">
              <a:solidFill>
                <a:schemeClr val="tx1"/>
              </a:solidFill>
            </a:endParaRPr>
          </a:p>
        </p:txBody>
      </p:sp>
    </p:spTree>
    <p:extLst>
      <p:ext uri="{BB962C8B-B14F-4D97-AF65-F5344CB8AC3E}">
        <p14:creationId xmlns:p14="http://schemas.microsoft.com/office/powerpoint/2010/main" val="1908432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5029200" y="1094014"/>
            <a:ext cx="8153400" cy="1329043"/>
          </a:xfrm>
          <a:prstGeom prst="rect">
            <a:avLst/>
          </a:prstGeom>
        </p:spPr>
      </p:pic>
      <p:sp>
        <p:nvSpPr>
          <p:cNvPr id="14" name="TextBox 14"/>
          <p:cNvSpPr txBox="1"/>
          <p:nvPr/>
        </p:nvSpPr>
        <p:spPr>
          <a:xfrm>
            <a:off x="6807921" y="1324955"/>
            <a:ext cx="6298479" cy="831253"/>
          </a:xfrm>
          <a:prstGeom prst="rect">
            <a:avLst/>
          </a:prstGeom>
        </p:spPr>
        <p:txBody>
          <a:bodyPr lIns="0" tIns="0" rIns="0" bIns="0" rtlCol="0" anchor="t">
            <a:spAutoFit/>
          </a:bodyPr>
          <a:lstStyle/>
          <a:p>
            <a:pPr>
              <a:lnSpc>
                <a:spcPts val="7000"/>
              </a:lnSpc>
            </a:pPr>
            <a:r>
              <a:rPr lang="en-US" sz="4400" dirty="0">
                <a:solidFill>
                  <a:srgbClr val="FFFFFF"/>
                </a:solidFill>
                <a:latin typeface="Poppins Bold"/>
              </a:rPr>
              <a:t>Project Evidence</a:t>
            </a:r>
          </a:p>
        </p:txBody>
      </p:sp>
      <p:pic>
        <p:nvPicPr>
          <p:cNvPr id="3" name="Picture 2" descr="A screenshot of a computer&#10;&#10;Description automatically generated with medium confidence">
            <a:extLst>
              <a:ext uri="{FF2B5EF4-FFF2-40B4-BE49-F238E27FC236}">
                <a16:creationId xmlns:a16="http://schemas.microsoft.com/office/drawing/2014/main" id="{DA7EB2B2-F47B-C7D2-52D4-B8A3C2D4A19C}"/>
              </a:ext>
            </a:extLst>
          </p:cNvPr>
          <p:cNvPicPr>
            <a:picLocks noChangeAspect="1"/>
          </p:cNvPicPr>
          <p:nvPr/>
        </p:nvPicPr>
        <p:blipFill rotWithShape="1">
          <a:blip r:embed="rId3">
            <a:extLst>
              <a:ext uri="{28A0092B-C50C-407E-A947-70E740481C1C}">
                <a14:useLocalDpi xmlns:a14="http://schemas.microsoft.com/office/drawing/2010/main" val="0"/>
              </a:ext>
            </a:extLst>
          </a:blip>
          <a:srcRect t="12880"/>
          <a:stretch/>
        </p:blipFill>
        <p:spPr>
          <a:xfrm>
            <a:off x="6400800" y="3162300"/>
            <a:ext cx="5686425" cy="6605359"/>
          </a:xfrm>
          <a:prstGeom prst="rect">
            <a:avLst/>
          </a:prstGeom>
        </p:spPr>
      </p:pic>
    </p:spTree>
    <p:extLst>
      <p:ext uri="{BB962C8B-B14F-4D97-AF65-F5344CB8AC3E}">
        <p14:creationId xmlns:p14="http://schemas.microsoft.com/office/powerpoint/2010/main" val="2344176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5029200" y="1094014"/>
            <a:ext cx="8153400" cy="1329043"/>
          </a:xfrm>
          <a:prstGeom prst="rect">
            <a:avLst/>
          </a:prstGeom>
        </p:spPr>
      </p:pic>
      <p:sp>
        <p:nvSpPr>
          <p:cNvPr id="14" name="TextBox 14"/>
          <p:cNvSpPr txBox="1"/>
          <p:nvPr/>
        </p:nvSpPr>
        <p:spPr>
          <a:xfrm>
            <a:off x="6807921" y="1324955"/>
            <a:ext cx="6298479" cy="831253"/>
          </a:xfrm>
          <a:prstGeom prst="rect">
            <a:avLst/>
          </a:prstGeom>
        </p:spPr>
        <p:txBody>
          <a:bodyPr lIns="0" tIns="0" rIns="0" bIns="0" rtlCol="0" anchor="t">
            <a:spAutoFit/>
          </a:bodyPr>
          <a:lstStyle/>
          <a:p>
            <a:pPr>
              <a:lnSpc>
                <a:spcPts val="7000"/>
              </a:lnSpc>
            </a:pPr>
            <a:r>
              <a:rPr lang="en-US" sz="4400" dirty="0">
                <a:solidFill>
                  <a:srgbClr val="FFFFFF"/>
                </a:solidFill>
                <a:latin typeface="Poppins Bold"/>
              </a:rPr>
              <a:t>Project Evidence</a:t>
            </a:r>
          </a:p>
        </p:txBody>
      </p:sp>
      <p:pic>
        <p:nvPicPr>
          <p:cNvPr id="6" name="Picture 5" descr="A picture containing text, computer, computer, pet&#10;&#10;Description automatically generated">
            <a:extLst>
              <a:ext uri="{FF2B5EF4-FFF2-40B4-BE49-F238E27FC236}">
                <a16:creationId xmlns:a16="http://schemas.microsoft.com/office/drawing/2014/main" id="{F53DA591-4E4B-A665-37F2-5E746696B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587" y="2653998"/>
            <a:ext cx="5434013" cy="7245351"/>
          </a:xfrm>
          <a:prstGeom prst="rect">
            <a:avLst/>
          </a:prstGeom>
        </p:spPr>
      </p:pic>
    </p:spTree>
    <p:extLst>
      <p:ext uri="{BB962C8B-B14F-4D97-AF65-F5344CB8AC3E}">
        <p14:creationId xmlns:p14="http://schemas.microsoft.com/office/powerpoint/2010/main" val="1365879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pic>
        <p:nvPicPr>
          <p:cNvPr id="8" name="Picture 7">
            <a:extLst>
              <a:ext uri="{FF2B5EF4-FFF2-40B4-BE49-F238E27FC236}">
                <a16:creationId xmlns:a16="http://schemas.microsoft.com/office/drawing/2014/main" id="{320242A6-1FB1-9238-159C-9EE825644206}"/>
              </a:ext>
            </a:extLst>
          </p:cNvPr>
          <p:cNvPicPr>
            <a:picLocks noChangeAspect="1"/>
          </p:cNvPicPr>
          <p:nvPr/>
        </p:nvPicPr>
        <p:blipFill>
          <a:blip r:embed="rId4"/>
          <a:stretch>
            <a:fillRect/>
          </a:stretch>
        </p:blipFill>
        <p:spPr>
          <a:xfrm>
            <a:off x="3962399" y="1243778"/>
            <a:ext cx="9662821" cy="1329043"/>
          </a:xfrm>
          <a:prstGeom prst="rect">
            <a:avLst/>
          </a:prstGeom>
        </p:spPr>
      </p:pic>
      <p:sp>
        <p:nvSpPr>
          <p:cNvPr id="12" name="TextBox 11">
            <a:extLst>
              <a:ext uri="{FF2B5EF4-FFF2-40B4-BE49-F238E27FC236}">
                <a16:creationId xmlns:a16="http://schemas.microsoft.com/office/drawing/2014/main" id="{C9C3955E-9132-D99E-658A-628C31486258}"/>
              </a:ext>
            </a:extLst>
          </p:cNvPr>
          <p:cNvSpPr txBox="1"/>
          <p:nvPr/>
        </p:nvSpPr>
        <p:spPr>
          <a:xfrm>
            <a:off x="5303189" y="1486349"/>
            <a:ext cx="7681621" cy="830997"/>
          </a:xfrm>
          <a:prstGeom prst="rect">
            <a:avLst/>
          </a:prstGeom>
          <a:noFill/>
        </p:spPr>
        <p:txBody>
          <a:bodyPr wrap="square" rtlCol="0">
            <a:spAutoFit/>
          </a:bodyPr>
          <a:lstStyle/>
          <a:p>
            <a:r>
              <a:rPr lang="en-US" sz="4800" b="1" dirty="0">
                <a:solidFill>
                  <a:schemeClr val="bg1"/>
                </a:solidFill>
                <a:latin typeface="Poppins" panose="00000500000000000000" pitchFamily="2" charset="0"/>
                <a:cs typeface="Poppins" panose="00000500000000000000" pitchFamily="2" charset="0"/>
              </a:rPr>
              <a:t>Next Expected Progress</a:t>
            </a:r>
          </a:p>
        </p:txBody>
      </p:sp>
      <p:pic>
        <p:nvPicPr>
          <p:cNvPr id="4" name="Content Placeholder 6" descr="A picture containing graphics, logo, font, clipart&#10;&#10;Description automatically generated">
            <a:extLst>
              <a:ext uri="{FF2B5EF4-FFF2-40B4-BE49-F238E27FC236}">
                <a16:creationId xmlns:a16="http://schemas.microsoft.com/office/drawing/2014/main" id="{6DD50D7C-68FC-631E-693D-340465F932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397" t="13441" r="13388" b="14984"/>
          <a:stretch/>
        </p:blipFill>
        <p:spPr>
          <a:xfrm>
            <a:off x="11393350" y="4076700"/>
            <a:ext cx="3182920" cy="3069752"/>
          </a:xfrm>
          <a:prstGeom prst="rect">
            <a:avLst/>
          </a:prstGeom>
        </p:spPr>
      </p:pic>
      <p:sp>
        <p:nvSpPr>
          <p:cNvPr id="5" name="TextBox 4">
            <a:extLst>
              <a:ext uri="{FF2B5EF4-FFF2-40B4-BE49-F238E27FC236}">
                <a16:creationId xmlns:a16="http://schemas.microsoft.com/office/drawing/2014/main" id="{A4AF227C-C93E-B686-256D-25C942849344}"/>
              </a:ext>
            </a:extLst>
          </p:cNvPr>
          <p:cNvSpPr txBox="1"/>
          <p:nvPr/>
        </p:nvSpPr>
        <p:spPr>
          <a:xfrm>
            <a:off x="1295400" y="3273337"/>
            <a:ext cx="10363200" cy="4975080"/>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 Identify frequency ranges sensible for different 	animals.</a:t>
            </a:r>
          </a:p>
          <a:p>
            <a:pPr marL="285750" indent="-28575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 Generate a high-frequency sound.</a:t>
            </a:r>
          </a:p>
          <a:p>
            <a:pPr marL="285750" indent="-28575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 Implement  a toddler monitoring system  	through the web camera.</a:t>
            </a:r>
          </a:p>
          <a:p>
            <a:pPr marL="285750" indent="-28575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 Increase the reliability of detecting animals.</a:t>
            </a:r>
          </a:p>
        </p:txBody>
      </p:sp>
    </p:spTree>
    <p:extLst>
      <p:ext uri="{BB962C8B-B14F-4D97-AF65-F5344CB8AC3E}">
        <p14:creationId xmlns:p14="http://schemas.microsoft.com/office/powerpoint/2010/main" val="646959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21" b="12121"/>
          <a:stretch>
            <a:fillRect/>
          </a:stretch>
        </p:blipFill>
        <p:spPr>
          <a:xfrm>
            <a:off x="0" y="0"/>
            <a:ext cx="18288000" cy="10287000"/>
          </a:xfrm>
          <a:prstGeom prst="rect">
            <a:avLst/>
          </a:prstGeom>
        </p:spPr>
      </p:pic>
      <p:sp>
        <p:nvSpPr>
          <p:cNvPr id="9" name="TextBox 9"/>
          <p:cNvSpPr txBox="1"/>
          <p:nvPr/>
        </p:nvSpPr>
        <p:spPr>
          <a:xfrm>
            <a:off x="1690785" y="4916762"/>
            <a:ext cx="10433597" cy="1877950"/>
          </a:xfrm>
          <a:prstGeom prst="rect">
            <a:avLst/>
          </a:prstGeom>
        </p:spPr>
        <p:txBody>
          <a:bodyPr wrap="square" lIns="0" tIns="0" rIns="0" bIns="0" rtlCol="0" anchor="t">
            <a:spAutoFit/>
          </a:bodyPr>
          <a:lstStyle/>
          <a:p>
            <a:pPr algn="just">
              <a:lnSpc>
                <a:spcPct val="150000"/>
              </a:lnSpc>
            </a:pPr>
            <a:r>
              <a:rPr lang="en-GB" sz="2800" dirty="0">
                <a:solidFill>
                  <a:srgbClr val="000000"/>
                </a:solidFill>
                <a:latin typeface="Poppins"/>
              </a:rPr>
              <a:t>BSc (Hons) in Information Technology </a:t>
            </a:r>
          </a:p>
          <a:p>
            <a:pPr algn="just">
              <a:lnSpc>
                <a:spcPct val="150000"/>
              </a:lnSpc>
            </a:pPr>
            <a:r>
              <a:rPr lang="en-GB" sz="2800" dirty="0">
                <a:solidFill>
                  <a:srgbClr val="000000"/>
                </a:solidFill>
                <a:latin typeface="Poppins"/>
              </a:rPr>
              <a:t>Specializing in Computer Systems &amp; Network Engineering</a:t>
            </a:r>
          </a:p>
          <a:p>
            <a:pPr algn="just">
              <a:lnSpc>
                <a:spcPct val="150000"/>
              </a:lnSpc>
            </a:pPr>
            <a:endParaRPr lang="en-GB" sz="2800" dirty="0">
              <a:solidFill>
                <a:srgbClr val="000000"/>
              </a:solidFill>
              <a:latin typeface="Poppins"/>
            </a:endParaRPr>
          </a:p>
        </p:txBody>
      </p:sp>
      <p:grpSp>
        <p:nvGrpSpPr>
          <p:cNvPr id="11" name="Group 11"/>
          <p:cNvGrpSpPr/>
          <p:nvPr/>
        </p:nvGrpSpPr>
        <p:grpSpPr>
          <a:xfrm>
            <a:off x="1219200" y="3391904"/>
            <a:ext cx="10441897" cy="1090853"/>
            <a:chOff x="0" y="0"/>
            <a:chExt cx="3460849" cy="698500"/>
          </a:xfrm>
        </p:grpSpPr>
        <p:sp>
          <p:nvSpPr>
            <p:cNvPr id="12" name="Freeform 12"/>
            <p:cNvSpPr/>
            <p:nvPr/>
          </p:nvSpPr>
          <p:spPr>
            <a:xfrm>
              <a:off x="1375" y="0"/>
              <a:ext cx="3458098" cy="698500"/>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dirty="0"/>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049053" y="3583931"/>
            <a:ext cx="9717060" cy="672620"/>
          </a:xfrm>
          <a:prstGeom prst="rect">
            <a:avLst/>
          </a:prstGeom>
        </p:spPr>
        <p:txBody>
          <a:bodyPr wrap="square" lIns="0" tIns="0" rIns="0" bIns="0" rtlCol="0" anchor="t">
            <a:spAutoFit/>
          </a:bodyPr>
          <a:lstStyle/>
          <a:p>
            <a:pPr>
              <a:lnSpc>
                <a:spcPts val="5495"/>
              </a:lnSpc>
            </a:pPr>
            <a:r>
              <a:rPr lang="en-US" sz="4000" dirty="0">
                <a:solidFill>
                  <a:srgbClr val="FFFFFF"/>
                </a:solidFill>
                <a:latin typeface="Poppins Bold"/>
              </a:rPr>
              <a:t>IT20136260 | Maddepola M.A.D.K.B</a:t>
            </a:r>
          </a:p>
        </p:txBody>
      </p:sp>
      <p:pic>
        <p:nvPicPr>
          <p:cNvPr id="15" name="Picture 15"/>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2005785" y="-1084034"/>
            <a:ext cx="5370049" cy="4114800"/>
          </a:xfrm>
          <a:prstGeom prst="rect">
            <a:avLst/>
          </a:prstGeom>
        </p:spPr>
      </p:pic>
      <p:pic>
        <p:nvPicPr>
          <p:cNvPr id="17" name="Picture 16">
            <a:extLst>
              <a:ext uri="{FF2B5EF4-FFF2-40B4-BE49-F238E27FC236}">
                <a16:creationId xmlns:a16="http://schemas.microsoft.com/office/drawing/2014/main" id="{746F57F5-CC4E-502E-A606-C1ECC7B673CB}"/>
              </a:ext>
            </a:extLst>
          </p:cNvPr>
          <p:cNvPicPr>
            <a:picLocks noChangeAspect="1"/>
          </p:cNvPicPr>
          <p:nvPr/>
        </p:nvPicPr>
        <p:blipFill>
          <a:blip r:embed="rId5"/>
          <a:stretch>
            <a:fillRect/>
          </a:stretch>
        </p:blipFill>
        <p:spPr>
          <a:xfrm>
            <a:off x="12880295" y="1899956"/>
            <a:ext cx="4645705" cy="5377144"/>
          </a:xfrm>
          <a:prstGeom prst="rect">
            <a:avLst/>
          </a:prstGeom>
        </p:spPr>
      </p:pic>
      <p:pic>
        <p:nvPicPr>
          <p:cNvPr id="3" name="Picture 2">
            <a:extLst>
              <a:ext uri="{FF2B5EF4-FFF2-40B4-BE49-F238E27FC236}">
                <a16:creationId xmlns:a16="http://schemas.microsoft.com/office/drawing/2014/main" id="{7F9A339C-A527-1131-3A20-B3255E25ABD4}"/>
              </a:ext>
            </a:extLst>
          </p:cNvPr>
          <p:cNvPicPr>
            <a:picLocks noChangeAspect="1"/>
          </p:cNvPicPr>
          <p:nvPr/>
        </p:nvPicPr>
        <p:blipFill>
          <a:blip r:embed="rId6"/>
          <a:stretch>
            <a:fillRect/>
          </a:stretch>
        </p:blipFill>
        <p:spPr>
          <a:xfrm>
            <a:off x="13347731" y="2495550"/>
            <a:ext cx="3755051" cy="4191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04856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4267200" y="-532208"/>
            <a:ext cx="9503142" cy="5276504"/>
            <a:chOff x="114300" y="-38100"/>
            <a:chExt cx="3332500" cy="2069636"/>
          </a:xfrm>
        </p:grpSpPr>
        <p:sp>
          <p:nvSpPr>
            <p:cNvPr id="12" name="Freeform 12"/>
            <p:cNvSpPr/>
            <p:nvPr/>
          </p:nvSpPr>
          <p:spPr>
            <a:xfrm>
              <a:off x="214896" y="1400155"/>
              <a:ext cx="3231904" cy="631381"/>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dirty="0"/>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715000" y="3653911"/>
            <a:ext cx="7263365" cy="787523"/>
          </a:xfrm>
          <a:prstGeom prst="rect">
            <a:avLst/>
          </a:prstGeom>
        </p:spPr>
        <p:txBody>
          <a:bodyPr wrap="square" lIns="0" tIns="0" rIns="0" bIns="0" rtlCol="0" anchor="t">
            <a:spAutoFit/>
          </a:bodyPr>
          <a:lstStyle/>
          <a:p>
            <a:pPr>
              <a:lnSpc>
                <a:spcPts val="5495"/>
              </a:lnSpc>
            </a:pPr>
            <a:r>
              <a:rPr lang="en-US" sz="7200" dirty="0">
                <a:solidFill>
                  <a:srgbClr val="FFFFFF"/>
                </a:solidFill>
                <a:latin typeface="Poppins Bold"/>
              </a:rPr>
              <a:t>Component - 3</a:t>
            </a:r>
          </a:p>
        </p:txBody>
      </p:sp>
      <p:pic>
        <p:nvPicPr>
          <p:cNvPr id="15" name="Picture 15"/>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sp>
        <p:nvSpPr>
          <p:cNvPr id="4" name="TextBox 3">
            <a:extLst>
              <a:ext uri="{FF2B5EF4-FFF2-40B4-BE49-F238E27FC236}">
                <a16:creationId xmlns:a16="http://schemas.microsoft.com/office/drawing/2014/main" id="{93C3AFCD-D020-4D3F-649F-538365D3F6E3}"/>
              </a:ext>
            </a:extLst>
          </p:cNvPr>
          <p:cNvSpPr txBox="1"/>
          <p:nvPr/>
        </p:nvSpPr>
        <p:spPr>
          <a:xfrm>
            <a:off x="3068350" y="5121729"/>
            <a:ext cx="12899571"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Poppins Bold" panose="00000800000000000000" charset="0"/>
                <a:cs typeface="Poppins Bold" panose="00000800000000000000" charset="0"/>
              </a:rPr>
              <a:t>Toddler Behavior Detection &amp; Alerting System</a:t>
            </a:r>
          </a:p>
        </p:txBody>
      </p:sp>
    </p:spTree>
    <p:extLst>
      <p:ext uri="{BB962C8B-B14F-4D97-AF65-F5344CB8AC3E}">
        <p14:creationId xmlns:p14="http://schemas.microsoft.com/office/powerpoint/2010/main" val="396572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4392429" y="-2765096"/>
            <a:ext cx="8774624" cy="4885653"/>
            <a:chOff x="114300" y="-38100"/>
            <a:chExt cx="3077028" cy="1916330"/>
          </a:xfrm>
        </p:grpSpPr>
        <p:sp>
          <p:nvSpPr>
            <p:cNvPr id="12" name="Freeform 12"/>
            <p:cNvSpPr/>
            <p:nvPr/>
          </p:nvSpPr>
          <p:spPr>
            <a:xfrm>
              <a:off x="369772" y="1366655"/>
              <a:ext cx="2821556" cy="511575"/>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dirty="0"/>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651953" y="1096213"/>
            <a:ext cx="6477000" cy="744435"/>
          </a:xfrm>
          <a:prstGeom prst="rect">
            <a:avLst/>
          </a:prstGeom>
        </p:spPr>
        <p:txBody>
          <a:bodyPr wrap="square" lIns="0" tIns="0" rIns="0" bIns="0" rtlCol="0" anchor="t">
            <a:spAutoFit/>
          </a:bodyPr>
          <a:lstStyle/>
          <a:p>
            <a:pPr>
              <a:lnSpc>
                <a:spcPts val="5495"/>
              </a:lnSpc>
            </a:pPr>
            <a:r>
              <a:rPr lang="en-US" sz="6000" dirty="0">
                <a:solidFill>
                  <a:srgbClr val="FFFFFF"/>
                </a:solidFill>
                <a:latin typeface="Poppins Bold"/>
              </a:rPr>
              <a:t>Introduction</a:t>
            </a:r>
          </a:p>
        </p:txBody>
      </p:sp>
      <p:pic>
        <p:nvPicPr>
          <p:cNvPr id="15" name="Picture 15"/>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91510" y="-1084034"/>
            <a:ext cx="5370049" cy="4114800"/>
          </a:xfrm>
          <a:prstGeom prst="rect">
            <a:avLst/>
          </a:prstGeom>
        </p:spPr>
      </p:pic>
      <p:graphicFrame>
        <p:nvGraphicFramePr>
          <p:cNvPr id="28" name="TextBox 23">
            <a:extLst>
              <a:ext uri="{FF2B5EF4-FFF2-40B4-BE49-F238E27FC236}">
                <a16:creationId xmlns:a16="http://schemas.microsoft.com/office/drawing/2014/main" id="{7741D5FA-7E36-F5C7-4C72-B0D2D26FB91A}"/>
              </a:ext>
            </a:extLst>
          </p:cNvPr>
          <p:cNvGraphicFramePr/>
          <p:nvPr/>
        </p:nvGraphicFramePr>
        <p:xfrm>
          <a:off x="3124200" y="2730388"/>
          <a:ext cx="10803081" cy="67403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51869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028700" y="2832949"/>
            <a:ext cx="10325099" cy="6691062"/>
          </a:xfrm>
          <a:prstGeom prst="rect">
            <a:avLst/>
          </a:prstGeom>
        </p:spPr>
        <p:txBody>
          <a:bodyPr wrap="square" lIns="0" tIns="0" rIns="0" bIns="0" rtlCol="0" anchor="t">
            <a:spAutoFit/>
          </a:bodyPr>
          <a:lstStyle/>
          <a:p>
            <a:pPr marL="457200" indent="-457200" algn="just">
              <a:lnSpc>
                <a:spcPct val="150000"/>
              </a:lnSpc>
              <a:spcBef>
                <a:spcPts val="0"/>
              </a:spcBef>
              <a:spcAft>
                <a:spcPts val="800"/>
              </a:spcAft>
              <a:buFont typeface="Wingdings" panose="05000000000000000000" pitchFamily="2" charset="2"/>
              <a:buChar char="ü"/>
            </a:pPr>
            <a:r>
              <a:rPr lang="en-GB" sz="3600" kern="100" dirty="0">
                <a:effectLst/>
                <a:latin typeface="Poppins" panose="00000500000000000000" pitchFamily="2" charset="0"/>
                <a:ea typeface="Calibri" panose="020F0502020204030204" pitchFamily="34" charset="0"/>
                <a:cs typeface="Poppins" panose="00000500000000000000" pitchFamily="2" charset="0"/>
              </a:rPr>
              <a:t>A parent cannot get a proper understanding of the child's behaviour and the child’s surroundings when they are away from the child.</a:t>
            </a:r>
          </a:p>
          <a:p>
            <a:pPr marL="457200" indent="-457200" algn="just">
              <a:lnSpc>
                <a:spcPct val="150000"/>
              </a:lnSpc>
              <a:spcBef>
                <a:spcPts val="0"/>
              </a:spcBef>
              <a:spcAft>
                <a:spcPts val="800"/>
              </a:spcAft>
              <a:buFont typeface="Wingdings" panose="05000000000000000000" pitchFamily="2" charset="2"/>
              <a:buChar char="ü"/>
            </a:pPr>
            <a:r>
              <a:rPr lang="en-GB" sz="3600" kern="100" dirty="0">
                <a:effectLst/>
                <a:latin typeface="Poppins" panose="00000500000000000000" pitchFamily="2" charset="0"/>
                <a:ea typeface="Calibri" panose="020F0502020204030204" pitchFamily="34" charset="0"/>
                <a:cs typeface="Poppins" panose="00000500000000000000" pitchFamily="2" charset="0"/>
              </a:rPr>
              <a:t>There is no proper way to give an accurate message to parents about child's behaviour or the environment </a:t>
            </a:r>
            <a:r>
              <a:rPr lang="en-GB" sz="3600" kern="100" dirty="0">
                <a:latin typeface="Poppins" panose="00000500000000000000" pitchFamily="2" charset="0"/>
                <a:ea typeface="Calibri" panose="020F0502020204030204" pitchFamily="34" charset="0"/>
                <a:cs typeface="Poppins" panose="00000500000000000000" pitchFamily="2" charset="0"/>
              </a:rPr>
              <a:t>of the child</a:t>
            </a:r>
            <a:r>
              <a:rPr lang="en-GB" sz="3600" kern="100" dirty="0">
                <a:effectLst/>
                <a:latin typeface="Poppins" panose="00000500000000000000" pitchFamily="2" charset="0"/>
                <a:ea typeface="Calibri" panose="020F0502020204030204" pitchFamily="34" charset="0"/>
                <a:cs typeface="Poppins" panose="00000500000000000000" pitchFamily="2" charset="0"/>
              </a:rPr>
              <a:t>.</a:t>
            </a:r>
            <a:endParaRPr lang="en-US" sz="3600" kern="1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50000"/>
              </a:lnSpc>
            </a:pPr>
            <a:endParaRPr lang="en-GB" sz="3200" dirty="0">
              <a:solidFill>
                <a:srgbClr val="000000"/>
              </a:solidFill>
              <a:latin typeface="Poppins"/>
            </a:endParaRPr>
          </a:p>
        </p:txBody>
      </p:sp>
      <p:grpSp>
        <p:nvGrpSpPr>
          <p:cNvPr id="17" name="Group 17"/>
          <p:cNvGrpSpPr>
            <a:grpSpLocks noChangeAspect="1"/>
          </p:cNvGrpSpPr>
          <p:nvPr/>
        </p:nvGrpSpPr>
        <p:grpSpPr>
          <a:xfrm>
            <a:off x="13728900" y="-3743040"/>
            <a:ext cx="4249835" cy="4771740"/>
            <a:chOff x="0" y="0"/>
            <a:chExt cx="32853973" cy="36888636"/>
          </a:xfrm>
        </p:grpSpPr>
        <p:sp>
          <p:nvSpPr>
            <p:cNvPr id="18" name="Freeform 18"/>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sp>
      </p:grpSp>
      <p:grpSp>
        <p:nvGrpSpPr>
          <p:cNvPr id="19" name="Group 19"/>
          <p:cNvGrpSpPr>
            <a:grpSpLocks noChangeAspect="1"/>
          </p:cNvGrpSpPr>
          <p:nvPr/>
        </p:nvGrpSpPr>
        <p:grpSpPr>
          <a:xfrm>
            <a:off x="13728900" y="9258300"/>
            <a:ext cx="4249835" cy="4771740"/>
            <a:chOff x="0" y="0"/>
            <a:chExt cx="32853973" cy="36888636"/>
          </a:xfrm>
        </p:grpSpPr>
        <p:sp>
          <p:nvSpPr>
            <p:cNvPr id="20" name="Freeform 20"/>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sp>
      </p:grpSp>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1045029" y="1050476"/>
            <a:ext cx="8861937" cy="1146147"/>
          </a:xfrm>
          <a:prstGeom prst="rect">
            <a:avLst/>
          </a:prstGeom>
        </p:spPr>
      </p:pic>
      <p:sp>
        <p:nvSpPr>
          <p:cNvPr id="8" name="TextBox 8"/>
          <p:cNvSpPr txBox="1"/>
          <p:nvPr/>
        </p:nvSpPr>
        <p:spPr>
          <a:xfrm>
            <a:off x="1752600" y="1050476"/>
            <a:ext cx="7810500" cy="1023357"/>
          </a:xfrm>
          <a:prstGeom prst="rect">
            <a:avLst/>
          </a:prstGeom>
        </p:spPr>
        <p:txBody>
          <a:bodyPr wrap="square" lIns="0" tIns="0" rIns="0" bIns="0" rtlCol="0" anchor="t">
            <a:spAutoFit/>
          </a:bodyPr>
          <a:lstStyle/>
          <a:p>
            <a:pPr>
              <a:lnSpc>
                <a:spcPts val="8400"/>
              </a:lnSpc>
            </a:pPr>
            <a:r>
              <a:rPr lang="en-US" sz="6000" dirty="0">
                <a:solidFill>
                  <a:schemeClr val="bg1"/>
                </a:solidFill>
                <a:latin typeface="Poppins Bold"/>
              </a:rPr>
              <a:t>Research Problem</a:t>
            </a:r>
          </a:p>
        </p:txBody>
      </p:sp>
    </p:spTree>
    <p:extLst>
      <p:ext uri="{BB962C8B-B14F-4D97-AF65-F5344CB8AC3E}">
        <p14:creationId xmlns:p14="http://schemas.microsoft.com/office/powerpoint/2010/main" val="78396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678551" y="2422684"/>
            <a:ext cx="10050419" cy="7140416"/>
          </a:xfrm>
          <a:prstGeom prst="rect">
            <a:avLst/>
          </a:prstGeom>
        </p:spPr>
        <p:txBody>
          <a:bodyPr wrap="square" lIns="0" tIns="0" rIns="0" bIns="0" rtlCol="0" anchor="t">
            <a:spAutoFit/>
          </a:bodyPr>
          <a:lstStyle/>
          <a:p>
            <a:pPr marL="0" indent="0">
              <a:buNone/>
            </a:pPr>
            <a:r>
              <a:rPr lang="en-GB" sz="3200" b="1" dirty="0">
                <a:effectLst/>
                <a:latin typeface="Poppins" panose="00000500000000000000" pitchFamily="2" charset="0"/>
                <a:ea typeface="Calibri" panose="020F0502020204030204" pitchFamily="34" charset="0"/>
                <a:cs typeface="Poppins" panose="00000500000000000000" pitchFamily="2" charset="0"/>
              </a:rPr>
              <a:t>Specific Objective: </a:t>
            </a:r>
            <a:endParaRPr lang="en-GB" sz="3200" dirty="0">
              <a:effectLst/>
              <a:latin typeface="Poppins" panose="00000500000000000000" pitchFamily="2" charset="0"/>
              <a:ea typeface="Calibri" panose="020F0502020204030204" pitchFamily="34" charset="0"/>
              <a:cs typeface="Poppins" panose="00000500000000000000" pitchFamily="2" charset="0"/>
            </a:endParaRPr>
          </a:p>
          <a:p>
            <a:pPr marL="457200" indent="-457200" algn="l">
              <a:buFont typeface="Wingdings" panose="05000000000000000000" pitchFamily="2" charset="2"/>
              <a:buChar char="ü"/>
            </a:pPr>
            <a:r>
              <a:rPr lang="en-US" sz="3600" b="0" i="0" dirty="0">
                <a:solidFill>
                  <a:srgbClr val="222222"/>
                </a:solidFill>
                <a:effectLst/>
                <a:latin typeface="Poppins" panose="00000500000000000000" pitchFamily="2" charset="0"/>
                <a:cs typeface="Poppins" panose="00000500000000000000" pitchFamily="2" charset="0"/>
              </a:rPr>
              <a:t>Creating an alerting system that can accurately detect the behavior of the child and inform the parents about it.</a:t>
            </a:r>
          </a:p>
          <a:p>
            <a:pPr marL="457200" indent="-457200" algn="l">
              <a:buFont typeface="Wingdings" panose="05000000000000000000" pitchFamily="2" charset="2"/>
              <a:buChar char="ü"/>
            </a:pPr>
            <a:r>
              <a:rPr lang="en-US" sz="3600" b="0" dirty="0">
                <a:solidFill>
                  <a:srgbClr val="222222"/>
                </a:solidFill>
                <a:effectLst/>
                <a:latin typeface="Poppins" panose="00000500000000000000" pitchFamily="2" charset="0"/>
                <a:cs typeface="Poppins" panose="00000500000000000000" pitchFamily="2" charset="0"/>
              </a:rPr>
              <a:t>I</a:t>
            </a:r>
            <a:r>
              <a:rPr lang="en-US" sz="3600" b="0" i="0" dirty="0">
                <a:solidFill>
                  <a:srgbClr val="222222"/>
                </a:solidFill>
                <a:effectLst/>
                <a:latin typeface="Poppins" panose="00000500000000000000" pitchFamily="2" charset="0"/>
                <a:cs typeface="Poppins" panose="00000500000000000000" pitchFamily="2" charset="0"/>
              </a:rPr>
              <a:t>nforming parents through an alert when the child is about to enter a dangerous area.</a:t>
            </a:r>
          </a:p>
          <a:p>
            <a:pPr marL="457200" indent="-457200" algn="l">
              <a:buFont typeface="Wingdings" panose="05000000000000000000" pitchFamily="2" charset="2"/>
              <a:buChar char="ü"/>
            </a:pPr>
            <a:r>
              <a:rPr lang="en-US" sz="3600" b="0" i="0" dirty="0">
                <a:solidFill>
                  <a:srgbClr val="222222"/>
                </a:solidFill>
                <a:effectLst/>
                <a:latin typeface="Poppins" panose="00000500000000000000" pitchFamily="2" charset="0"/>
                <a:cs typeface="Poppins" panose="00000500000000000000" pitchFamily="2" charset="0"/>
              </a:rPr>
              <a:t>Detects the child's behavior when he kneels or falls and alerts the parents through an alerting system. </a:t>
            </a:r>
          </a:p>
          <a:p>
            <a:pPr marL="457200" indent="-457200" algn="l">
              <a:buFont typeface="Wingdings" panose="05000000000000000000" pitchFamily="2" charset="2"/>
              <a:buChar char="ü"/>
            </a:pPr>
            <a:r>
              <a:rPr lang="en-US" sz="3600" b="0" i="0" dirty="0">
                <a:solidFill>
                  <a:srgbClr val="222222"/>
                </a:solidFill>
                <a:effectLst/>
                <a:latin typeface="Poppins" panose="00000500000000000000" pitchFamily="2" charset="0"/>
                <a:cs typeface="Poppins" panose="00000500000000000000" pitchFamily="2" charset="0"/>
              </a:rPr>
              <a:t>Novelty- Capturing the child's behavior and providing an accurate alert to the parents.</a:t>
            </a:r>
          </a:p>
        </p:txBody>
      </p:sp>
      <p:pic>
        <p:nvPicPr>
          <p:cNvPr id="16" name="Picture 15">
            <a:extLst>
              <a:ext uri="{FF2B5EF4-FFF2-40B4-BE49-F238E27FC236}">
                <a16:creationId xmlns:a16="http://schemas.microsoft.com/office/drawing/2014/main" id="{C0F101FA-DA3B-6208-83CD-311B88979848}"/>
              </a:ext>
            </a:extLst>
          </p:cNvPr>
          <p:cNvPicPr>
            <a:picLocks noChangeAspect="1"/>
          </p:cNvPicPr>
          <p:nvPr/>
        </p:nvPicPr>
        <p:blipFill>
          <a:blip r:embed="rId2"/>
          <a:stretch>
            <a:fillRect/>
          </a:stretch>
        </p:blipFill>
        <p:spPr>
          <a:xfrm>
            <a:off x="4038600" y="723900"/>
            <a:ext cx="8864352" cy="1146147"/>
          </a:xfrm>
          <a:prstGeom prst="rect">
            <a:avLst/>
          </a:prstGeom>
        </p:spPr>
      </p:pic>
      <p:sp>
        <p:nvSpPr>
          <p:cNvPr id="3" name="TextBox 3"/>
          <p:cNvSpPr txBox="1"/>
          <p:nvPr/>
        </p:nvSpPr>
        <p:spPr>
          <a:xfrm>
            <a:off x="5029200" y="640679"/>
            <a:ext cx="8747595" cy="1193853"/>
          </a:xfrm>
          <a:prstGeom prst="rect">
            <a:avLst/>
          </a:prstGeom>
        </p:spPr>
        <p:txBody>
          <a:bodyPr lIns="0" tIns="0" rIns="0" bIns="0" rtlCol="0" anchor="t">
            <a:spAutoFit/>
          </a:bodyPr>
          <a:lstStyle/>
          <a:p>
            <a:pPr>
              <a:lnSpc>
                <a:spcPts val="9799"/>
              </a:lnSpc>
            </a:pPr>
            <a:r>
              <a:rPr lang="en-US" sz="6000" dirty="0">
                <a:solidFill>
                  <a:schemeClr val="bg1"/>
                </a:solidFill>
                <a:latin typeface="Poppins Bold"/>
              </a:rPr>
              <a:t>Specific Objective</a:t>
            </a:r>
          </a:p>
        </p:txBody>
      </p:sp>
    </p:spTree>
    <p:extLst>
      <p:ext uri="{BB962C8B-B14F-4D97-AF65-F5344CB8AC3E}">
        <p14:creationId xmlns:p14="http://schemas.microsoft.com/office/powerpoint/2010/main" val="3935115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905000" y="3412719"/>
            <a:ext cx="15011400" cy="2330895"/>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ü"/>
            </a:pPr>
            <a:r>
              <a:rPr lang="en-US" sz="3600" dirty="0">
                <a:latin typeface="Poppins" panose="00000500000000000000" pitchFamily="2" charset="0"/>
                <a:ea typeface="Calibri" panose="020F0502020204030204" pitchFamily="34" charset="0"/>
                <a:cs typeface="Poppins" panose="00000500000000000000" pitchFamily="2" charset="0"/>
              </a:rPr>
              <a:t>Integrating with all team members in order to assemble the </a:t>
            </a:r>
          </a:p>
          <a:p>
            <a:pPr algn="just">
              <a:lnSpc>
                <a:spcPct val="150000"/>
              </a:lnSpc>
            </a:pPr>
            <a:r>
              <a:rPr lang="en-US" sz="3600" dirty="0">
                <a:latin typeface="Poppins" panose="00000500000000000000" pitchFamily="2" charset="0"/>
                <a:ea typeface="Calibri" panose="020F0502020204030204" pitchFamily="34" charset="0"/>
                <a:cs typeface="Poppins" panose="00000500000000000000" pitchFamily="2" charset="0"/>
              </a:rPr>
              <a:t>robot and develop the user interface.</a:t>
            </a:r>
            <a:endParaRPr lang="en-US" sz="3600" kern="100" dirty="0">
              <a:effectLst/>
              <a:latin typeface="Poppins" panose="00000500000000000000" pitchFamily="2" charset="0"/>
              <a:ea typeface="Calibri" panose="020F0502020204030204" pitchFamily="34" charset="0"/>
              <a:cs typeface="Poppins" panose="00000500000000000000" pitchFamily="2" charset="0"/>
            </a:endParaRPr>
          </a:p>
          <a:p>
            <a:pPr algn="just">
              <a:lnSpc>
                <a:spcPct val="150000"/>
              </a:lnSpc>
            </a:pPr>
            <a:endParaRPr lang="en-GB" sz="3200" dirty="0">
              <a:solidFill>
                <a:srgbClr val="000000"/>
              </a:solidFill>
              <a:latin typeface="Poppins"/>
            </a:endParaRPr>
          </a:p>
        </p:txBody>
      </p:sp>
      <p:sp>
        <p:nvSpPr>
          <p:cNvPr id="21" name="TextBox 21"/>
          <p:cNvSpPr txBox="1"/>
          <p:nvPr/>
        </p:nvSpPr>
        <p:spPr>
          <a:xfrm>
            <a:off x="1092994" y="3379273"/>
            <a:ext cx="557213" cy="589359"/>
          </a:xfrm>
          <a:prstGeom prst="rect">
            <a:avLst/>
          </a:prstGeom>
        </p:spPr>
        <p:txBody>
          <a:bodyPr lIns="50800" tIns="50800" rIns="50800" bIns="50800" rtlCol="0" anchor="ctr"/>
          <a:lstStyle/>
          <a:p>
            <a:pPr algn="ctr">
              <a:lnSpc>
                <a:spcPts val="2659"/>
              </a:lnSpc>
            </a:pPr>
            <a:endParaRPr/>
          </a:p>
        </p:txBody>
      </p:sp>
      <p:pic>
        <p:nvPicPr>
          <p:cNvPr id="27" name="Picture 26">
            <a:extLst>
              <a:ext uri="{FF2B5EF4-FFF2-40B4-BE49-F238E27FC236}">
                <a16:creationId xmlns:a16="http://schemas.microsoft.com/office/drawing/2014/main" id="{0D28892E-D458-7B60-13E1-5F9AD93763D8}"/>
              </a:ext>
            </a:extLst>
          </p:cNvPr>
          <p:cNvPicPr>
            <a:picLocks noChangeAspect="1"/>
          </p:cNvPicPr>
          <p:nvPr/>
        </p:nvPicPr>
        <p:blipFill>
          <a:blip r:embed="rId2"/>
          <a:stretch>
            <a:fillRect/>
          </a:stretch>
        </p:blipFill>
        <p:spPr>
          <a:xfrm>
            <a:off x="5724826" y="1181100"/>
            <a:ext cx="6838346" cy="1330961"/>
          </a:xfrm>
          <a:prstGeom prst="rect">
            <a:avLst/>
          </a:prstGeom>
        </p:spPr>
      </p:pic>
      <p:sp>
        <p:nvSpPr>
          <p:cNvPr id="14" name="TextBox 14"/>
          <p:cNvSpPr txBox="1"/>
          <p:nvPr/>
        </p:nvSpPr>
        <p:spPr>
          <a:xfrm>
            <a:off x="6858000" y="1360524"/>
            <a:ext cx="6298479" cy="852798"/>
          </a:xfrm>
          <a:prstGeom prst="rect">
            <a:avLst/>
          </a:prstGeom>
        </p:spPr>
        <p:txBody>
          <a:bodyPr lIns="0" tIns="0" rIns="0" bIns="0" rtlCol="0" anchor="t">
            <a:spAutoFit/>
          </a:bodyPr>
          <a:lstStyle/>
          <a:p>
            <a:pPr>
              <a:lnSpc>
                <a:spcPts val="7000"/>
              </a:lnSpc>
            </a:pPr>
            <a:r>
              <a:rPr lang="en-US" sz="5000" dirty="0">
                <a:solidFill>
                  <a:srgbClr val="FFFFFF"/>
                </a:solidFill>
                <a:latin typeface="Poppins Bold"/>
              </a:rPr>
              <a:t>Sub Objectives</a:t>
            </a:r>
          </a:p>
        </p:txBody>
      </p:sp>
    </p:spTree>
    <p:extLst>
      <p:ext uri="{BB962C8B-B14F-4D97-AF65-F5344CB8AC3E}">
        <p14:creationId xmlns:p14="http://schemas.microsoft.com/office/powerpoint/2010/main" val="1087401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21" b="12121"/>
          <a:stretch>
            <a:fillRect/>
          </a:stretch>
        </p:blipFill>
        <p:spPr>
          <a:xfrm>
            <a:off x="0" y="38100"/>
            <a:ext cx="18288000" cy="10287000"/>
          </a:xfrm>
          <a:prstGeom prst="rect">
            <a:avLst/>
          </a:prstGeom>
        </p:spPr>
      </p:pic>
      <p:sp>
        <p:nvSpPr>
          <p:cNvPr id="4" name="TextBox 4"/>
          <p:cNvSpPr txBox="1"/>
          <p:nvPr/>
        </p:nvSpPr>
        <p:spPr>
          <a:xfrm>
            <a:off x="1061356" y="7714452"/>
            <a:ext cx="13035643" cy="1848648"/>
          </a:xfrm>
          <a:prstGeom prst="rect">
            <a:avLst/>
          </a:prstGeom>
        </p:spPr>
        <p:txBody>
          <a:bodyPr wrap="square" lIns="0" tIns="0" rIns="0" bIns="0" rtlCol="0" anchor="t">
            <a:spAutoFit/>
          </a:bodyPr>
          <a:lstStyle/>
          <a:p>
            <a:pPr algn="just">
              <a:lnSpc>
                <a:spcPts val="2441"/>
              </a:lnSpc>
            </a:pPr>
            <a:r>
              <a:rPr lang="en-GB" sz="2400" dirty="0">
                <a:solidFill>
                  <a:srgbClr val="000000"/>
                </a:solidFill>
                <a:latin typeface="Poppins"/>
              </a:rPr>
              <a:t>Functionalities: </a:t>
            </a:r>
          </a:p>
          <a:p>
            <a:pPr marL="342900" indent="-342900" algn="just">
              <a:lnSpc>
                <a:spcPts val="2441"/>
              </a:lnSpc>
              <a:buFont typeface="Arial" panose="020B0604020202020204" pitchFamily="34" charset="0"/>
              <a:buChar char="•"/>
            </a:pPr>
            <a:r>
              <a:rPr lang="en-GB" sz="2400" dirty="0">
                <a:solidFill>
                  <a:srgbClr val="000000"/>
                </a:solidFill>
                <a:latin typeface="Poppins"/>
              </a:rPr>
              <a:t>Following the toddler and obstacle avoidance-based navigation.</a:t>
            </a:r>
          </a:p>
          <a:p>
            <a:pPr marL="342900" indent="-342900" algn="just">
              <a:lnSpc>
                <a:spcPts val="2441"/>
              </a:lnSpc>
              <a:buFont typeface="Arial" panose="020B0604020202020204" pitchFamily="34" charset="0"/>
              <a:buChar char="•"/>
            </a:pPr>
            <a:r>
              <a:rPr lang="en-GB" sz="2400" dirty="0">
                <a:solidFill>
                  <a:srgbClr val="000000"/>
                </a:solidFill>
                <a:latin typeface="Poppins"/>
              </a:rPr>
              <a:t>Monitoring the toddler constantly while identify threats &amp; environmental conditions.</a:t>
            </a:r>
          </a:p>
          <a:p>
            <a:pPr marL="342900" indent="-342900" algn="just">
              <a:lnSpc>
                <a:spcPts val="2441"/>
              </a:lnSpc>
              <a:buFont typeface="Arial" panose="020B0604020202020204" pitchFamily="34" charset="0"/>
              <a:buChar char="•"/>
            </a:pPr>
            <a:r>
              <a:rPr lang="en-GB" sz="2400" dirty="0">
                <a:solidFill>
                  <a:srgbClr val="000000"/>
                </a:solidFill>
                <a:latin typeface="Poppins"/>
              </a:rPr>
              <a:t>Expelling animals that can be threatened to the toddler.</a:t>
            </a:r>
          </a:p>
          <a:p>
            <a:pPr marL="342900" indent="-342900" algn="just">
              <a:lnSpc>
                <a:spcPts val="2441"/>
              </a:lnSpc>
              <a:buFont typeface="Arial" panose="020B0604020202020204" pitchFamily="34" charset="0"/>
              <a:buChar char="•"/>
            </a:pPr>
            <a:r>
              <a:rPr lang="en-GB" sz="2400" dirty="0">
                <a:solidFill>
                  <a:srgbClr val="000000"/>
                </a:solidFill>
                <a:latin typeface="Poppins"/>
              </a:rPr>
              <a:t>Automatically play lullabies when toddler crying.</a:t>
            </a:r>
          </a:p>
          <a:p>
            <a:pPr marL="342900" indent="-342900" algn="just">
              <a:lnSpc>
                <a:spcPts val="2441"/>
              </a:lnSpc>
              <a:buFont typeface="Arial" panose="020B0604020202020204" pitchFamily="34" charset="0"/>
              <a:buChar char="•"/>
            </a:pPr>
            <a:r>
              <a:rPr lang="en-GB" sz="2400" dirty="0">
                <a:solidFill>
                  <a:srgbClr val="000000"/>
                </a:solidFill>
                <a:latin typeface="Poppins"/>
              </a:rPr>
              <a:t>Send alerts to the parents after capturing the child behaviours.</a:t>
            </a:r>
          </a:p>
        </p:txBody>
      </p:sp>
      <p:sp>
        <p:nvSpPr>
          <p:cNvPr id="5" name="TextBox 5"/>
          <p:cNvSpPr txBox="1"/>
          <p:nvPr/>
        </p:nvSpPr>
        <p:spPr>
          <a:xfrm>
            <a:off x="1028700" y="2416665"/>
            <a:ext cx="8115300" cy="4924425"/>
          </a:xfrm>
          <a:prstGeom prst="rect">
            <a:avLst/>
          </a:prstGeom>
        </p:spPr>
        <p:txBody>
          <a:bodyPr lIns="0" tIns="0" rIns="0" bIns="0" rtlCol="0" anchor="t">
            <a:spAutoFit/>
          </a:bodyPr>
          <a:lstStyle/>
          <a:p>
            <a:pPr marL="342900" indent="-342900" algn="just">
              <a:lnSpc>
                <a:spcPts val="2441"/>
              </a:lnSpc>
              <a:buFont typeface="Wingdings" panose="05000000000000000000" pitchFamily="2" charset="2"/>
              <a:buChar char="ü"/>
            </a:pPr>
            <a:r>
              <a:rPr lang="en-GB" sz="2400" dirty="0">
                <a:solidFill>
                  <a:srgbClr val="000000"/>
                </a:solidFill>
                <a:latin typeface="Poppins"/>
              </a:rPr>
              <a:t>Modern parents have busy schedules, domestic duties, and parenting responsibilities because of that, it is    difficult for them to constantly keep an eye on toddlers. </a:t>
            </a:r>
          </a:p>
          <a:p>
            <a:pPr algn="just">
              <a:lnSpc>
                <a:spcPts val="2441"/>
              </a:lnSpc>
            </a:pPr>
            <a:endParaRPr lang="en-GB" sz="2400" dirty="0">
              <a:solidFill>
                <a:srgbClr val="000000"/>
              </a:solidFill>
              <a:latin typeface="Poppins"/>
            </a:endParaRPr>
          </a:p>
          <a:p>
            <a:pPr marL="342900" indent="-342900" algn="just">
              <a:lnSpc>
                <a:spcPts val="2441"/>
              </a:lnSpc>
              <a:buFont typeface="Wingdings" panose="05000000000000000000" pitchFamily="2" charset="2"/>
              <a:buChar char="ü"/>
            </a:pPr>
            <a:r>
              <a:rPr lang="en-GB" sz="2400" dirty="0">
                <a:solidFill>
                  <a:srgbClr val="000000"/>
                </a:solidFill>
                <a:latin typeface="Poppins"/>
              </a:rPr>
              <a:t> Proposed project: build an intelligent robot that remotely watches children, detects unauthorized presence, and alert parents.</a:t>
            </a:r>
          </a:p>
          <a:p>
            <a:pPr algn="just">
              <a:lnSpc>
                <a:spcPts val="2441"/>
              </a:lnSpc>
            </a:pPr>
            <a:endParaRPr lang="en-GB" sz="2400" dirty="0">
              <a:solidFill>
                <a:srgbClr val="000000"/>
              </a:solidFill>
              <a:latin typeface="Poppins"/>
            </a:endParaRPr>
          </a:p>
          <a:p>
            <a:pPr marL="342900" indent="-342900" algn="just">
              <a:lnSpc>
                <a:spcPts val="2441"/>
              </a:lnSpc>
              <a:buFont typeface="Wingdings" panose="05000000000000000000" pitchFamily="2" charset="2"/>
              <a:buChar char="ü"/>
            </a:pPr>
            <a:r>
              <a:rPr lang="en-GB" sz="2400" dirty="0">
                <a:solidFill>
                  <a:srgbClr val="000000"/>
                </a:solidFill>
                <a:latin typeface="Poppins"/>
              </a:rPr>
              <a:t> Main targeted beneficials are parents of toddlers age between 2 – 4. Additionally, this product can be developed targeting for childcare centres, playgrounds and nursery schools.</a:t>
            </a:r>
          </a:p>
          <a:p>
            <a:pPr algn="just">
              <a:lnSpc>
                <a:spcPts val="2441"/>
              </a:lnSpc>
            </a:pPr>
            <a:endParaRPr lang="en-GB" sz="2400" dirty="0">
              <a:solidFill>
                <a:srgbClr val="000000"/>
              </a:solidFill>
              <a:latin typeface="Poppins"/>
            </a:endParaRPr>
          </a:p>
          <a:p>
            <a:pPr marL="342900" indent="-342900" algn="just">
              <a:lnSpc>
                <a:spcPts val="2441"/>
              </a:lnSpc>
              <a:buFont typeface="Wingdings" panose="05000000000000000000" pitchFamily="2" charset="2"/>
              <a:buChar char="ü"/>
            </a:pPr>
            <a:r>
              <a:rPr lang="en-GB" sz="2400" dirty="0">
                <a:solidFill>
                  <a:srgbClr val="000000"/>
                </a:solidFill>
                <a:latin typeface="Poppins"/>
              </a:rPr>
              <a:t> Technologies used to build the proposed project: Robotics, AI, ML, Image Processing, Open CV</a:t>
            </a:r>
          </a:p>
          <a:p>
            <a:pPr algn="just">
              <a:lnSpc>
                <a:spcPts val="2441"/>
              </a:lnSpc>
            </a:pPr>
            <a:endParaRPr lang="en-GB" sz="2400" dirty="0">
              <a:solidFill>
                <a:srgbClr val="000000"/>
              </a:solidFill>
              <a:latin typeface="Poppins"/>
            </a:endParaRPr>
          </a:p>
        </p:txBody>
      </p:sp>
      <p:grpSp>
        <p:nvGrpSpPr>
          <p:cNvPr id="6" name="Group 6"/>
          <p:cNvGrpSpPr>
            <a:grpSpLocks noChangeAspect="1"/>
          </p:cNvGrpSpPr>
          <p:nvPr/>
        </p:nvGrpSpPr>
        <p:grpSpPr>
          <a:xfrm>
            <a:off x="14320610" y="6183489"/>
            <a:ext cx="7614782" cy="8549922"/>
            <a:chOff x="0" y="0"/>
            <a:chExt cx="32853973" cy="36888636"/>
          </a:xfrm>
        </p:grpSpPr>
        <p:sp>
          <p:nvSpPr>
            <p:cNvPr id="7" name="Freeform 7"/>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solidFill>
            <a:ln w="12700">
              <a:solidFill>
                <a:srgbClr val="000000"/>
              </a:solidFill>
            </a:ln>
          </p:spPr>
        </p:sp>
      </p:grpSp>
      <p:grpSp>
        <p:nvGrpSpPr>
          <p:cNvPr id="8" name="Group 8"/>
          <p:cNvGrpSpPr>
            <a:grpSpLocks noChangeAspect="1"/>
          </p:cNvGrpSpPr>
          <p:nvPr/>
        </p:nvGrpSpPr>
        <p:grpSpPr>
          <a:xfrm>
            <a:off x="10562842" y="-2667117"/>
            <a:ext cx="8381517" cy="9410817"/>
            <a:chOff x="0" y="0"/>
            <a:chExt cx="32853973" cy="36888636"/>
          </a:xfrm>
        </p:grpSpPr>
        <p:sp>
          <p:nvSpPr>
            <p:cNvPr id="9" name="Freeform 9"/>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blipFill>
              <a:blip r:embed="rId3"/>
              <a:stretch>
                <a:fillRect l="-62281" r="-62281"/>
              </a:stretch>
            </a:blipFill>
          </p:spPr>
        </p:sp>
      </p:grpSp>
      <p:pic>
        <p:nvPicPr>
          <p:cNvPr id="10" name="Picture 9">
            <a:extLst>
              <a:ext uri="{FF2B5EF4-FFF2-40B4-BE49-F238E27FC236}">
                <a16:creationId xmlns:a16="http://schemas.microsoft.com/office/drawing/2014/main" id="{879674D4-693F-0BC2-64F7-FEA5E33B4B97}"/>
              </a:ext>
            </a:extLst>
          </p:cNvPr>
          <p:cNvPicPr>
            <a:picLocks noChangeAspect="1"/>
          </p:cNvPicPr>
          <p:nvPr/>
        </p:nvPicPr>
        <p:blipFill>
          <a:blip r:embed="rId4"/>
          <a:stretch>
            <a:fillRect/>
          </a:stretch>
        </p:blipFill>
        <p:spPr>
          <a:xfrm>
            <a:off x="826694" y="495301"/>
            <a:ext cx="8115300" cy="1447800"/>
          </a:xfrm>
          <a:prstGeom prst="rect">
            <a:avLst/>
          </a:prstGeom>
        </p:spPr>
      </p:pic>
      <p:sp>
        <p:nvSpPr>
          <p:cNvPr id="3" name="TextBox 3"/>
          <p:cNvSpPr txBox="1"/>
          <p:nvPr/>
        </p:nvSpPr>
        <p:spPr>
          <a:xfrm>
            <a:off x="1975966" y="800100"/>
            <a:ext cx="6939434" cy="1001493"/>
          </a:xfrm>
          <a:prstGeom prst="rect">
            <a:avLst/>
          </a:prstGeom>
        </p:spPr>
        <p:txBody>
          <a:bodyPr lIns="0" tIns="0" rIns="0" bIns="0" rtlCol="0" anchor="t">
            <a:spAutoFit/>
          </a:bodyPr>
          <a:lstStyle/>
          <a:p>
            <a:pPr>
              <a:lnSpc>
                <a:spcPts val="7769"/>
              </a:lnSpc>
            </a:pPr>
            <a:r>
              <a:rPr lang="en-US" sz="6000" dirty="0">
                <a:solidFill>
                  <a:schemeClr val="bg1"/>
                </a:solidFill>
                <a:latin typeface="Poppins Bold"/>
              </a:rPr>
              <a:t>INTRODUCTION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5029200" y="1094014"/>
            <a:ext cx="6840305" cy="1329043"/>
          </a:xfrm>
          <a:prstGeom prst="rect">
            <a:avLst/>
          </a:prstGeom>
        </p:spPr>
      </p:pic>
      <p:sp>
        <p:nvSpPr>
          <p:cNvPr id="14" name="TextBox 14"/>
          <p:cNvSpPr txBox="1"/>
          <p:nvPr/>
        </p:nvSpPr>
        <p:spPr>
          <a:xfrm>
            <a:off x="6172200" y="1324955"/>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Methodology</a:t>
            </a:r>
          </a:p>
        </p:txBody>
      </p:sp>
      <p:pic>
        <p:nvPicPr>
          <p:cNvPr id="3" name="Content Placeholder 2">
            <a:extLst>
              <a:ext uri="{FF2B5EF4-FFF2-40B4-BE49-F238E27FC236}">
                <a16:creationId xmlns:a16="http://schemas.microsoft.com/office/drawing/2014/main" id="{C7DBA7A8-617F-BDAF-9E46-F7FABFACA3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81400" y="2886758"/>
            <a:ext cx="11887200" cy="6705599"/>
          </a:xfrm>
          <a:prstGeom prst="rect">
            <a:avLst/>
          </a:prstGeom>
        </p:spPr>
      </p:pic>
    </p:spTree>
    <p:extLst>
      <p:ext uri="{BB962C8B-B14F-4D97-AF65-F5344CB8AC3E}">
        <p14:creationId xmlns:p14="http://schemas.microsoft.com/office/powerpoint/2010/main" val="3936419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rot="10800000" flipV="1">
            <a:off x="1478952" y="6591299"/>
            <a:ext cx="8167045" cy="762001"/>
          </a:xfrm>
          <a:prstGeom prst="rect">
            <a:avLst/>
          </a:prstGeom>
        </p:spPr>
        <p:txBody>
          <a:bodyPr vert="horz" lIns="91440" tIns="45720" rIns="91440" bIns="45720" rtlCol="0" anchor="b">
            <a:normAutofit fontScale="70000" lnSpcReduction="20000"/>
          </a:bodyPr>
          <a:lstStyle/>
          <a:p>
            <a:pPr>
              <a:spcBef>
                <a:spcPct val="0"/>
              </a:spcBef>
              <a:spcAft>
                <a:spcPts val="600"/>
              </a:spcAft>
            </a:pPr>
            <a:endParaRPr lang="en-US" sz="7200" dirty="0">
              <a:solidFill>
                <a:schemeClr val="bg1"/>
              </a:solidFill>
              <a:latin typeface="+mj-lt"/>
              <a:ea typeface="+mj-ea"/>
              <a:cs typeface="+mj-cs"/>
            </a:endParaRPr>
          </a:p>
        </p:txBody>
      </p:sp>
      <p:pic>
        <p:nvPicPr>
          <p:cNvPr id="3" name="Picture 2" descr="A blue and grey circle with a number&#10;&#10;Description automatically generated with low confidence">
            <a:extLst>
              <a:ext uri="{FF2B5EF4-FFF2-40B4-BE49-F238E27FC236}">
                <a16:creationId xmlns:a16="http://schemas.microsoft.com/office/drawing/2014/main" id="{70EA20A6-BBAA-F2D8-63FE-B39017353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3962" y="6210300"/>
            <a:ext cx="3913175" cy="3913175"/>
          </a:xfrm>
          <a:prstGeom prst="rect">
            <a:avLst/>
          </a:prstGeom>
        </p:spPr>
      </p:pic>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3"/>
          <a:stretch>
            <a:fillRect/>
          </a:stretch>
        </p:blipFill>
        <p:spPr>
          <a:xfrm>
            <a:off x="1676400" y="876300"/>
            <a:ext cx="8345656" cy="1627401"/>
          </a:xfrm>
          <a:prstGeom prst="rect">
            <a:avLst/>
          </a:prstGeom>
        </p:spPr>
      </p:pic>
      <p:sp>
        <p:nvSpPr>
          <p:cNvPr id="5" name="TextBox 4">
            <a:extLst>
              <a:ext uri="{FF2B5EF4-FFF2-40B4-BE49-F238E27FC236}">
                <a16:creationId xmlns:a16="http://schemas.microsoft.com/office/drawing/2014/main" id="{095C015D-3357-32F0-E6F6-368ABDB75AD6}"/>
              </a:ext>
            </a:extLst>
          </p:cNvPr>
          <p:cNvSpPr txBox="1"/>
          <p:nvPr/>
        </p:nvSpPr>
        <p:spPr>
          <a:xfrm>
            <a:off x="2814456" y="1236937"/>
            <a:ext cx="7792674" cy="923330"/>
          </a:xfrm>
          <a:prstGeom prst="rect">
            <a:avLst/>
          </a:prstGeom>
          <a:noFill/>
        </p:spPr>
        <p:txBody>
          <a:bodyPr wrap="square">
            <a:spAutoFit/>
          </a:bodyPr>
          <a:lstStyle/>
          <a:p>
            <a:pPr>
              <a:spcBef>
                <a:spcPct val="0"/>
              </a:spcBef>
              <a:spcAft>
                <a:spcPts val="600"/>
              </a:spcAft>
            </a:pPr>
            <a:r>
              <a:rPr lang="en-US" sz="5400" dirty="0">
                <a:solidFill>
                  <a:schemeClr val="bg1"/>
                </a:solidFill>
                <a:latin typeface="Poppins Bold" panose="00000800000000000000" charset="0"/>
                <a:ea typeface="+mj-ea"/>
                <a:cs typeface="Poppins Bold" panose="00000800000000000000" charset="0"/>
              </a:rPr>
              <a:t>Current Progress</a:t>
            </a:r>
          </a:p>
        </p:txBody>
      </p:sp>
      <p:sp>
        <p:nvSpPr>
          <p:cNvPr id="6" name="TextBox 5">
            <a:extLst>
              <a:ext uri="{FF2B5EF4-FFF2-40B4-BE49-F238E27FC236}">
                <a16:creationId xmlns:a16="http://schemas.microsoft.com/office/drawing/2014/main" id="{04B2A1BA-2BF9-49DF-6E1A-8DAFB2355AD4}"/>
              </a:ext>
            </a:extLst>
          </p:cNvPr>
          <p:cNvSpPr txBox="1"/>
          <p:nvPr/>
        </p:nvSpPr>
        <p:spPr>
          <a:xfrm>
            <a:off x="1690255" y="3114380"/>
            <a:ext cx="9677400" cy="7879080"/>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Connecting and implementing SIM Module.</a:t>
            </a:r>
          </a:p>
          <a:p>
            <a:pPr marL="457200" indent="-45720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Implementing SIM module antenna.</a:t>
            </a:r>
          </a:p>
          <a:p>
            <a:pPr marL="457200" indent="-45720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Installing pi camera and web camera for behavior capturing part.</a:t>
            </a:r>
          </a:p>
          <a:p>
            <a:pPr marL="457200" indent="-457200">
              <a:lnSpc>
                <a:spcPct val="150000"/>
              </a:lnSpc>
              <a:buFont typeface="Wingdings" panose="05000000000000000000" pitchFamily="2" charset="2"/>
              <a:buChar char="ü"/>
            </a:pPr>
            <a:r>
              <a:rPr lang="en-US" sz="3600" dirty="0">
                <a:latin typeface="Poppins" panose="020B0502040204020203" pitchFamily="2" charset="0"/>
                <a:cs typeface="Poppins" panose="020B0502040204020203" pitchFamily="2" charset="0"/>
              </a:rPr>
              <a:t>Installing of alerting system by providing external power.</a:t>
            </a:r>
          </a:p>
          <a:p>
            <a:endParaRPr lang="en-US" sz="3200" dirty="0">
              <a:latin typeface="Poppins" panose="020B0502040204020203" pitchFamily="2" charset="0"/>
              <a:cs typeface="Poppins" panose="020B0502040204020203" pitchFamily="2" charset="0"/>
            </a:endParaRPr>
          </a:p>
          <a:p>
            <a:pPr marL="457200" indent="-457200">
              <a:buFont typeface="Wingdings" panose="05000000000000000000" pitchFamily="2" charset="2"/>
              <a:buChar char="ü"/>
            </a:pPr>
            <a:endParaRPr lang="en-US" sz="3200" dirty="0">
              <a:latin typeface="Poppins" panose="020B0502040204020203" pitchFamily="2" charset="0"/>
              <a:cs typeface="Poppins" panose="020B0502040204020203" pitchFamily="2" charset="0"/>
            </a:endParaRPr>
          </a:p>
          <a:p>
            <a:pPr marL="457200" indent="-457200">
              <a:buFont typeface="Wingdings" panose="05000000000000000000" pitchFamily="2" charset="2"/>
              <a:buChar char="ü"/>
            </a:pPr>
            <a:endParaRPr lang="en-US" sz="3200" dirty="0">
              <a:latin typeface="Poppins" panose="020B0502040204020203" pitchFamily="2" charset="0"/>
              <a:cs typeface="Poppins" panose="020B0502040204020203" pitchFamily="2" charset="0"/>
            </a:endParaRPr>
          </a:p>
          <a:p>
            <a:pPr marL="457200" indent="-457200">
              <a:buFont typeface="Wingdings" panose="05000000000000000000" pitchFamily="2" charset="2"/>
              <a:buChar char="ü"/>
            </a:pPr>
            <a:endParaRPr lang="en-US" sz="3200" dirty="0">
              <a:latin typeface="Poppins" panose="020B0502040204020203" pitchFamily="2" charset="0"/>
              <a:cs typeface="Poppins" panose="020B0502040204020203" pitchFamily="2" charset="0"/>
            </a:endParaRPr>
          </a:p>
        </p:txBody>
      </p:sp>
    </p:spTree>
    <p:extLst>
      <p:ext uri="{BB962C8B-B14F-4D97-AF65-F5344CB8AC3E}">
        <p14:creationId xmlns:p14="http://schemas.microsoft.com/office/powerpoint/2010/main" val="3983307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3530898" y="745076"/>
            <a:ext cx="9956501" cy="1849168"/>
          </a:xfrm>
          <a:prstGeom prst="rect">
            <a:avLst/>
          </a:prstGeom>
        </p:spPr>
      </p:pic>
      <p:sp>
        <p:nvSpPr>
          <p:cNvPr id="14" name="TextBox 14"/>
          <p:cNvSpPr txBox="1"/>
          <p:nvPr/>
        </p:nvSpPr>
        <p:spPr>
          <a:xfrm>
            <a:off x="3352800" y="779732"/>
            <a:ext cx="10134599" cy="1714572"/>
          </a:xfrm>
          <a:prstGeom prst="rect">
            <a:avLst/>
          </a:prstGeom>
        </p:spPr>
        <p:txBody>
          <a:bodyPr wrap="square" lIns="0" tIns="0" rIns="0" bIns="0" rtlCol="0" anchor="t">
            <a:spAutoFit/>
          </a:bodyPr>
          <a:lstStyle/>
          <a:p>
            <a:pPr algn="ctr">
              <a:lnSpc>
                <a:spcPts val="7000"/>
              </a:lnSpc>
            </a:pPr>
            <a:r>
              <a:rPr lang="en-US" sz="4000" dirty="0">
                <a:solidFill>
                  <a:schemeClr val="bg1"/>
                </a:solidFill>
                <a:latin typeface="Poppins Bold" panose="00000800000000000000" charset="0"/>
                <a:cs typeface="Poppins Bold" panose="00000800000000000000" charset="0"/>
              </a:rPr>
              <a:t>OBJECTIVES AND PROJECT COMPLETION</a:t>
            </a:r>
          </a:p>
        </p:txBody>
      </p:sp>
      <p:sp>
        <p:nvSpPr>
          <p:cNvPr id="7" name="Slide Number Placeholder 4">
            <a:extLst>
              <a:ext uri="{FF2B5EF4-FFF2-40B4-BE49-F238E27FC236}">
                <a16:creationId xmlns:a16="http://schemas.microsoft.com/office/drawing/2014/main" id="{621B4B2D-33BD-44EF-927D-A2C7650BCF5E}"/>
              </a:ext>
            </a:extLst>
          </p:cNvPr>
          <p:cNvSpPr>
            <a:spLocks noGrp="1"/>
          </p:cNvSpPr>
          <p:nvPr>
            <p:ph type="sldNum" sz="quarter" idx="12"/>
          </p:nvPr>
        </p:nvSpPr>
        <p:spPr>
          <a:xfrm>
            <a:off x="10851442" y="9207955"/>
            <a:ext cx="683339" cy="365125"/>
          </a:xfrm>
        </p:spPr>
        <p:txBody>
          <a:bodyPr/>
          <a:lstStyle/>
          <a:p>
            <a:fld id="{D57F1E4F-1CFF-5643-939E-217C01CDF565}" type="slidenum">
              <a:rPr lang="en-US" smtClean="0"/>
              <a:pPr/>
              <a:t>42</a:t>
            </a:fld>
            <a:endParaRPr lang="en-US"/>
          </a:p>
        </p:txBody>
      </p:sp>
      <p:sp>
        <p:nvSpPr>
          <p:cNvPr id="10" name="Rectangle: Rounded Corners 9">
            <a:extLst>
              <a:ext uri="{FF2B5EF4-FFF2-40B4-BE49-F238E27FC236}">
                <a16:creationId xmlns:a16="http://schemas.microsoft.com/office/drawing/2014/main" id="{4456BF34-D2FE-42FD-983A-CCB869D818D1}"/>
              </a:ext>
            </a:extLst>
          </p:cNvPr>
          <p:cNvSpPr/>
          <p:nvPr/>
        </p:nvSpPr>
        <p:spPr>
          <a:xfrm>
            <a:off x="2503298" y="3390900"/>
            <a:ext cx="3429000" cy="4991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latin typeface="Poppins" panose="00000500000000000000" pitchFamily="2" charset="0"/>
                <a:cs typeface="Poppins" panose="00000500000000000000" pitchFamily="2" charset="0"/>
              </a:rPr>
              <a:t>Behaviour capturing </a:t>
            </a:r>
          </a:p>
          <a:p>
            <a:pPr marL="285750" indent="-285750">
              <a:buFont typeface="Arial"/>
              <a:buChar char="•"/>
            </a:pPr>
            <a:r>
              <a:rPr lang="en-GB" sz="2000" dirty="0">
                <a:latin typeface="Poppins" panose="00000500000000000000" pitchFamily="2" charset="0"/>
                <a:cs typeface="Poppins" panose="00000500000000000000" pitchFamily="2" charset="0"/>
              </a:rPr>
              <a:t>Complete the module training section.</a:t>
            </a:r>
          </a:p>
          <a:p>
            <a:pPr marL="285750" indent="-285750">
              <a:buFont typeface="Arial"/>
              <a:buChar char="•"/>
            </a:pPr>
            <a:r>
              <a:rPr lang="en-GB" sz="2000" dirty="0">
                <a:latin typeface="Poppins" panose="00000500000000000000" pitchFamily="2" charset="0"/>
                <a:cs typeface="Poppins" panose="00000500000000000000" pitchFamily="2" charset="0"/>
              </a:rPr>
              <a:t>Complete the behaviour capture part </a:t>
            </a:r>
          </a:p>
          <a:p>
            <a:pPr marL="285750" indent="-285750">
              <a:buFont typeface="Arial"/>
              <a:buChar char="•"/>
            </a:pPr>
            <a:r>
              <a:rPr lang="en-GB" sz="2000" dirty="0">
                <a:latin typeface="Poppins" panose="00000500000000000000" pitchFamily="2" charset="0"/>
                <a:cs typeface="Poppins" panose="00000500000000000000" pitchFamily="2" charset="0"/>
              </a:rPr>
              <a:t>Complete the relevant coding part.</a:t>
            </a:r>
          </a:p>
        </p:txBody>
      </p:sp>
      <p:sp>
        <p:nvSpPr>
          <p:cNvPr id="11" name="Rectangle: Rounded Corners 10">
            <a:extLst>
              <a:ext uri="{FF2B5EF4-FFF2-40B4-BE49-F238E27FC236}">
                <a16:creationId xmlns:a16="http://schemas.microsoft.com/office/drawing/2014/main" id="{5F97B14C-DFFD-48DF-8266-64EB68773BBD}"/>
              </a:ext>
            </a:extLst>
          </p:cNvPr>
          <p:cNvSpPr/>
          <p:nvPr/>
        </p:nvSpPr>
        <p:spPr>
          <a:xfrm>
            <a:off x="9668813" y="3390900"/>
            <a:ext cx="3589987" cy="4991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latin typeface="Poppins" panose="00000500000000000000" pitchFamily="2" charset="0"/>
                <a:cs typeface="Poppins" panose="00000500000000000000" pitchFamily="2" charset="0"/>
              </a:rPr>
              <a:t>Alerting System</a:t>
            </a:r>
            <a:endParaRPr lang="en-GB" sz="2000" dirty="0">
              <a:latin typeface="Poppins" panose="00000500000000000000" pitchFamily="2" charset="0"/>
              <a:cs typeface="Poppins" panose="00000500000000000000" pitchFamily="2" charset="0"/>
            </a:endParaRPr>
          </a:p>
          <a:p>
            <a:pPr marL="342900" indent="-342900">
              <a:buFont typeface="Arial"/>
              <a:buChar char="•"/>
            </a:pPr>
            <a:r>
              <a:rPr lang="en-GB" sz="2000" dirty="0">
                <a:latin typeface="Poppins" panose="00000500000000000000" pitchFamily="2" charset="0"/>
                <a:cs typeface="Poppins" panose="00000500000000000000" pitchFamily="2" charset="0"/>
              </a:rPr>
              <a:t>All hardware components sourced</a:t>
            </a:r>
          </a:p>
          <a:p>
            <a:pPr marL="342900" indent="-342900">
              <a:buFont typeface="Arial"/>
              <a:buChar char="•"/>
            </a:pPr>
            <a:r>
              <a:rPr lang="en-GB" sz="2000" dirty="0">
                <a:latin typeface="Poppins" panose="00000500000000000000" pitchFamily="2" charset="0"/>
                <a:cs typeface="Poppins" panose="00000500000000000000" pitchFamily="2" charset="0"/>
              </a:rPr>
              <a:t>Physical device implemented</a:t>
            </a:r>
          </a:p>
          <a:p>
            <a:pPr marL="342900" indent="-342900">
              <a:buFont typeface="Arial"/>
              <a:buChar char="•"/>
            </a:pPr>
            <a:r>
              <a:rPr lang="en-US" sz="2000" dirty="0">
                <a:latin typeface="Poppins" panose="00000500000000000000" pitchFamily="2" charset="0"/>
                <a:cs typeface="Poppins" panose="00000500000000000000" pitchFamily="2" charset="0"/>
              </a:rPr>
              <a:t>Install and connect the SIM module to the system so that the power supply can be balanced.</a:t>
            </a:r>
            <a:endParaRPr lang="en-GB" sz="2000" dirty="0">
              <a:latin typeface="Poppins" panose="00000500000000000000" pitchFamily="2" charset="0"/>
              <a:cs typeface="Poppins" panose="00000500000000000000" pitchFamily="2" charset="0"/>
            </a:endParaRPr>
          </a:p>
          <a:p>
            <a:pPr marL="342900" indent="-342900">
              <a:buFont typeface="Arial"/>
              <a:buChar char="•"/>
            </a:pPr>
            <a:endParaRPr lang="en-GB" sz="2000" dirty="0"/>
          </a:p>
        </p:txBody>
      </p:sp>
      <p:sp>
        <p:nvSpPr>
          <p:cNvPr id="12" name="Oval 11">
            <a:extLst>
              <a:ext uri="{FF2B5EF4-FFF2-40B4-BE49-F238E27FC236}">
                <a16:creationId xmlns:a16="http://schemas.microsoft.com/office/drawing/2014/main" id="{B5321183-81D8-4517-821F-8FEBF0F51EB8}"/>
              </a:ext>
            </a:extLst>
          </p:cNvPr>
          <p:cNvSpPr/>
          <p:nvPr/>
        </p:nvSpPr>
        <p:spPr>
          <a:xfrm>
            <a:off x="4648201" y="2991980"/>
            <a:ext cx="1610108" cy="1465720"/>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85%</a:t>
            </a:r>
            <a:endParaRPr lang="en-US" sz="2400" dirty="0">
              <a:solidFill>
                <a:schemeClr val="tx1"/>
              </a:solidFill>
            </a:endParaRPr>
          </a:p>
        </p:txBody>
      </p:sp>
      <p:sp>
        <p:nvSpPr>
          <p:cNvPr id="13" name="Oval 12">
            <a:extLst>
              <a:ext uri="{FF2B5EF4-FFF2-40B4-BE49-F238E27FC236}">
                <a16:creationId xmlns:a16="http://schemas.microsoft.com/office/drawing/2014/main" id="{E9279AF0-D3A0-4581-8854-3FE4C53A52AF}"/>
              </a:ext>
            </a:extLst>
          </p:cNvPr>
          <p:cNvSpPr/>
          <p:nvPr/>
        </p:nvSpPr>
        <p:spPr>
          <a:xfrm>
            <a:off x="8927285" y="2967734"/>
            <a:ext cx="1483055" cy="1427620"/>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dirty="0">
                <a:solidFill>
                  <a:schemeClr val="tx1"/>
                </a:solidFill>
              </a:rPr>
              <a:t>70%</a:t>
            </a:r>
            <a:endParaRPr lang="en-US" sz="2400" dirty="0">
              <a:solidFill>
                <a:schemeClr val="tx1"/>
              </a:solidFill>
            </a:endParaRPr>
          </a:p>
        </p:txBody>
      </p:sp>
      <p:pic>
        <p:nvPicPr>
          <p:cNvPr id="15" name="Picture 9" descr="Icon&#10;&#10;Description automatically generated">
            <a:extLst>
              <a:ext uri="{FF2B5EF4-FFF2-40B4-BE49-F238E27FC236}">
                <a16:creationId xmlns:a16="http://schemas.microsoft.com/office/drawing/2014/main" id="{571F7652-6A99-47A1-9A8E-BA5BEC9A0A48}"/>
              </a:ext>
            </a:extLst>
          </p:cNvPr>
          <p:cNvPicPr>
            <a:picLocks noChangeAspect="1"/>
          </p:cNvPicPr>
          <p:nvPr/>
        </p:nvPicPr>
        <p:blipFill>
          <a:blip r:embed="rId3"/>
          <a:stretch>
            <a:fillRect/>
          </a:stretch>
        </p:blipFill>
        <p:spPr>
          <a:xfrm>
            <a:off x="6214338" y="4426527"/>
            <a:ext cx="3172435" cy="3172435"/>
          </a:xfrm>
          <a:prstGeom prst="rect">
            <a:avLst/>
          </a:prstGeom>
        </p:spPr>
      </p:pic>
    </p:spTree>
    <p:extLst>
      <p:ext uri="{BB962C8B-B14F-4D97-AF65-F5344CB8AC3E}">
        <p14:creationId xmlns:p14="http://schemas.microsoft.com/office/powerpoint/2010/main" val="3852411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5029200" y="1094014"/>
            <a:ext cx="8153400" cy="1329043"/>
          </a:xfrm>
          <a:prstGeom prst="rect">
            <a:avLst/>
          </a:prstGeom>
        </p:spPr>
      </p:pic>
      <p:sp>
        <p:nvSpPr>
          <p:cNvPr id="14" name="TextBox 14"/>
          <p:cNvSpPr txBox="1"/>
          <p:nvPr/>
        </p:nvSpPr>
        <p:spPr>
          <a:xfrm>
            <a:off x="6172200" y="1324955"/>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Evidence</a:t>
            </a:r>
          </a:p>
        </p:txBody>
      </p:sp>
      <p:pic>
        <p:nvPicPr>
          <p:cNvPr id="3" name="Picture 2">
            <a:extLst>
              <a:ext uri="{FF2B5EF4-FFF2-40B4-BE49-F238E27FC236}">
                <a16:creationId xmlns:a16="http://schemas.microsoft.com/office/drawing/2014/main" id="{265599D2-3C9E-4A8B-802A-4B4076488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789845"/>
            <a:ext cx="12039600" cy="6172200"/>
          </a:xfrm>
          <a:prstGeom prst="rect">
            <a:avLst/>
          </a:prstGeom>
        </p:spPr>
      </p:pic>
    </p:spTree>
    <p:extLst>
      <p:ext uri="{BB962C8B-B14F-4D97-AF65-F5344CB8AC3E}">
        <p14:creationId xmlns:p14="http://schemas.microsoft.com/office/powerpoint/2010/main" val="1923610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6172200" y="1324955"/>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a:t>
            </a:r>
            <a:r>
              <a:rPr lang="en-US" sz="5400" dirty="0" err="1">
                <a:solidFill>
                  <a:srgbClr val="FFFFFF"/>
                </a:solidFill>
                <a:latin typeface="Poppins Bold"/>
              </a:rPr>
              <a:t>vidence</a:t>
            </a:r>
            <a:endParaRPr lang="en-US" sz="5400" dirty="0">
              <a:solidFill>
                <a:srgbClr val="FFFFFF"/>
              </a:solidFill>
              <a:latin typeface="Poppins Bold"/>
            </a:endParaRPr>
          </a:p>
        </p:txBody>
      </p:sp>
      <p:pic>
        <p:nvPicPr>
          <p:cNvPr id="4" name="Picture 3">
            <a:extLst>
              <a:ext uri="{FF2B5EF4-FFF2-40B4-BE49-F238E27FC236}">
                <a16:creationId xmlns:a16="http://schemas.microsoft.com/office/drawing/2014/main" id="{D29FA674-9AED-44B4-B6E8-220656D016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2354" y="3668686"/>
            <a:ext cx="9448800" cy="5293359"/>
          </a:xfrm>
          <a:prstGeom prst="rect">
            <a:avLst/>
          </a:prstGeom>
        </p:spPr>
      </p:pic>
      <p:pic>
        <p:nvPicPr>
          <p:cNvPr id="7" name="Picture 6">
            <a:extLst>
              <a:ext uri="{FF2B5EF4-FFF2-40B4-BE49-F238E27FC236}">
                <a16:creationId xmlns:a16="http://schemas.microsoft.com/office/drawing/2014/main" id="{7CC04285-D2A2-49C2-8F4F-69909CC0DF9D}"/>
              </a:ext>
            </a:extLst>
          </p:cNvPr>
          <p:cNvPicPr>
            <a:picLocks noChangeAspect="1"/>
          </p:cNvPicPr>
          <p:nvPr/>
        </p:nvPicPr>
        <p:blipFill>
          <a:blip r:embed="rId3"/>
          <a:stretch>
            <a:fillRect/>
          </a:stretch>
        </p:blipFill>
        <p:spPr>
          <a:xfrm>
            <a:off x="3900055" y="1527593"/>
            <a:ext cx="8153400" cy="1329043"/>
          </a:xfrm>
          <a:prstGeom prst="rect">
            <a:avLst/>
          </a:prstGeom>
        </p:spPr>
      </p:pic>
      <p:sp>
        <p:nvSpPr>
          <p:cNvPr id="8" name="TextBox 14">
            <a:extLst>
              <a:ext uri="{FF2B5EF4-FFF2-40B4-BE49-F238E27FC236}">
                <a16:creationId xmlns:a16="http://schemas.microsoft.com/office/drawing/2014/main" id="{DEC8BA51-4F2E-4C27-9264-D2C5C633BEE8}"/>
              </a:ext>
            </a:extLst>
          </p:cNvPr>
          <p:cNvSpPr txBox="1"/>
          <p:nvPr/>
        </p:nvSpPr>
        <p:spPr>
          <a:xfrm>
            <a:off x="4827515" y="1758535"/>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Evidence</a:t>
            </a:r>
          </a:p>
        </p:txBody>
      </p:sp>
    </p:spTree>
    <p:extLst>
      <p:ext uri="{BB962C8B-B14F-4D97-AF65-F5344CB8AC3E}">
        <p14:creationId xmlns:p14="http://schemas.microsoft.com/office/powerpoint/2010/main" val="340578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6172200" y="1324955"/>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a:t>
            </a:r>
            <a:r>
              <a:rPr lang="en-US" sz="5400" dirty="0" err="1">
                <a:solidFill>
                  <a:srgbClr val="FFFFFF"/>
                </a:solidFill>
                <a:latin typeface="Poppins Bold"/>
              </a:rPr>
              <a:t>vidence</a:t>
            </a:r>
            <a:endParaRPr lang="en-US" sz="5400" dirty="0">
              <a:solidFill>
                <a:srgbClr val="FFFFFF"/>
              </a:solidFill>
              <a:latin typeface="Poppins Bold"/>
            </a:endParaRPr>
          </a:p>
        </p:txBody>
      </p:sp>
      <p:pic>
        <p:nvPicPr>
          <p:cNvPr id="3" name="Picture 2">
            <a:extLst>
              <a:ext uri="{FF2B5EF4-FFF2-40B4-BE49-F238E27FC236}">
                <a16:creationId xmlns:a16="http://schemas.microsoft.com/office/drawing/2014/main" id="{75CA6707-47AA-4B6C-BE6F-F27DE1B5D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390900"/>
            <a:ext cx="9575078" cy="5943600"/>
          </a:xfrm>
          <a:prstGeom prst="rect">
            <a:avLst/>
          </a:prstGeom>
        </p:spPr>
      </p:pic>
      <p:pic>
        <p:nvPicPr>
          <p:cNvPr id="6" name="Picture 5">
            <a:extLst>
              <a:ext uri="{FF2B5EF4-FFF2-40B4-BE49-F238E27FC236}">
                <a16:creationId xmlns:a16="http://schemas.microsoft.com/office/drawing/2014/main" id="{F2493FF2-B2CE-4C3F-B66A-9DAB203AB720}"/>
              </a:ext>
            </a:extLst>
          </p:cNvPr>
          <p:cNvPicPr>
            <a:picLocks noChangeAspect="1"/>
          </p:cNvPicPr>
          <p:nvPr/>
        </p:nvPicPr>
        <p:blipFill>
          <a:blip r:embed="rId3"/>
          <a:stretch>
            <a:fillRect/>
          </a:stretch>
        </p:blipFill>
        <p:spPr>
          <a:xfrm>
            <a:off x="3810000" y="1527593"/>
            <a:ext cx="8153400" cy="1329043"/>
          </a:xfrm>
          <a:prstGeom prst="rect">
            <a:avLst/>
          </a:prstGeom>
        </p:spPr>
      </p:pic>
      <p:sp>
        <p:nvSpPr>
          <p:cNvPr id="7" name="TextBox 14">
            <a:extLst>
              <a:ext uri="{FF2B5EF4-FFF2-40B4-BE49-F238E27FC236}">
                <a16:creationId xmlns:a16="http://schemas.microsoft.com/office/drawing/2014/main" id="{047952CF-0980-4C53-AA2B-103A8217FB66}"/>
              </a:ext>
            </a:extLst>
          </p:cNvPr>
          <p:cNvSpPr txBox="1"/>
          <p:nvPr/>
        </p:nvSpPr>
        <p:spPr>
          <a:xfrm>
            <a:off x="4827515" y="1758535"/>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Evidence</a:t>
            </a:r>
          </a:p>
        </p:txBody>
      </p:sp>
    </p:spTree>
    <p:extLst>
      <p:ext uri="{BB962C8B-B14F-4D97-AF65-F5344CB8AC3E}">
        <p14:creationId xmlns:p14="http://schemas.microsoft.com/office/powerpoint/2010/main" val="1247395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6172200" y="1324955"/>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a:t>
            </a:r>
            <a:r>
              <a:rPr lang="en-US" sz="5400" dirty="0" err="1">
                <a:solidFill>
                  <a:srgbClr val="FFFFFF"/>
                </a:solidFill>
                <a:latin typeface="Poppins Bold"/>
              </a:rPr>
              <a:t>vidence</a:t>
            </a:r>
            <a:endParaRPr lang="en-US" sz="5400" dirty="0">
              <a:solidFill>
                <a:srgbClr val="FFFFFF"/>
              </a:solidFill>
              <a:latin typeface="Poppins Bold"/>
            </a:endParaRPr>
          </a:p>
        </p:txBody>
      </p:sp>
      <p:pic>
        <p:nvPicPr>
          <p:cNvPr id="6" name="Picture 5">
            <a:extLst>
              <a:ext uri="{FF2B5EF4-FFF2-40B4-BE49-F238E27FC236}">
                <a16:creationId xmlns:a16="http://schemas.microsoft.com/office/drawing/2014/main" id="{F2493FF2-B2CE-4C3F-B66A-9DAB203AB720}"/>
              </a:ext>
            </a:extLst>
          </p:cNvPr>
          <p:cNvPicPr>
            <a:picLocks noChangeAspect="1"/>
          </p:cNvPicPr>
          <p:nvPr/>
        </p:nvPicPr>
        <p:blipFill>
          <a:blip r:embed="rId2"/>
          <a:stretch>
            <a:fillRect/>
          </a:stretch>
        </p:blipFill>
        <p:spPr>
          <a:xfrm>
            <a:off x="3810397" y="1289032"/>
            <a:ext cx="8153400" cy="1329043"/>
          </a:xfrm>
          <a:prstGeom prst="rect">
            <a:avLst/>
          </a:prstGeom>
        </p:spPr>
      </p:pic>
      <p:sp>
        <p:nvSpPr>
          <p:cNvPr id="7" name="TextBox 14">
            <a:extLst>
              <a:ext uri="{FF2B5EF4-FFF2-40B4-BE49-F238E27FC236}">
                <a16:creationId xmlns:a16="http://schemas.microsoft.com/office/drawing/2014/main" id="{047952CF-0980-4C53-AA2B-103A8217FB66}"/>
              </a:ext>
            </a:extLst>
          </p:cNvPr>
          <p:cNvSpPr txBox="1"/>
          <p:nvPr/>
        </p:nvSpPr>
        <p:spPr>
          <a:xfrm>
            <a:off x="4827515" y="1552087"/>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Evidence</a:t>
            </a:r>
          </a:p>
        </p:txBody>
      </p:sp>
      <p:pic>
        <p:nvPicPr>
          <p:cNvPr id="4" name="Picture 3" descr="A screenshot of a phone&#10;&#10;Description automatically generated with medium confidence">
            <a:extLst>
              <a:ext uri="{FF2B5EF4-FFF2-40B4-BE49-F238E27FC236}">
                <a16:creationId xmlns:a16="http://schemas.microsoft.com/office/drawing/2014/main" id="{73CE2933-A143-779E-DF41-A6AF8868E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845207"/>
            <a:ext cx="6401594" cy="7100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52831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pic>
        <p:nvPicPr>
          <p:cNvPr id="8" name="Picture 7">
            <a:extLst>
              <a:ext uri="{FF2B5EF4-FFF2-40B4-BE49-F238E27FC236}">
                <a16:creationId xmlns:a16="http://schemas.microsoft.com/office/drawing/2014/main" id="{320242A6-1FB1-9238-159C-9EE825644206}"/>
              </a:ext>
            </a:extLst>
          </p:cNvPr>
          <p:cNvPicPr>
            <a:picLocks noChangeAspect="1"/>
          </p:cNvPicPr>
          <p:nvPr/>
        </p:nvPicPr>
        <p:blipFill>
          <a:blip r:embed="rId4"/>
          <a:stretch>
            <a:fillRect/>
          </a:stretch>
        </p:blipFill>
        <p:spPr>
          <a:xfrm>
            <a:off x="4662779" y="977498"/>
            <a:ext cx="9662821" cy="1329043"/>
          </a:xfrm>
          <a:prstGeom prst="rect">
            <a:avLst/>
          </a:prstGeom>
        </p:spPr>
      </p:pic>
      <p:sp>
        <p:nvSpPr>
          <p:cNvPr id="12" name="TextBox 11">
            <a:extLst>
              <a:ext uri="{FF2B5EF4-FFF2-40B4-BE49-F238E27FC236}">
                <a16:creationId xmlns:a16="http://schemas.microsoft.com/office/drawing/2014/main" id="{C9C3955E-9132-D99E-658A-628C31486258}"/>
              </a:ext>
            </a:extLst>
          </p:cNvPr>
          <p:cNvSpPr txBox="1"/>
          <p:nvPr/>
        </p:nvSpPr>
        <p:spPr>
          <a:xfrm>
            <a:off x="5943599" y="1257300"/>
            <a:ext cx="7681621" cy="830997"/>
          </a:xfrm>
          <a:prstGeom prst="rect">
            <a:avLst/>
          </a:prstGeom>
          <a:noFill/>
        </p:spPr>
        <p:txBody>
          <a:bodyPr wrap="square" rtlCol="0">
            <a:spAutoFit/>
          </a:bodyPr>
          <a:lstStyle/>
          <a:p>
            <a:r>
              <a:rPr lang="en-US" sz="4800" b="1" dirty="0">
                <a:solidFill>
                  <a:schemeClr val="bg1"/>
                </a:solidFill>
                <a:latin typeface="Poppins" panose="00000500000000000000" pitchFamily="2" charset="0"/>
                <a:cs typeface="Poppins" panose="00000500000000000000" pitchFamily="2" charset="0"/>
              </a:rPr>
              <a:t>Next Expected Progress</a:t>
            </a:r>
          </a:p>
        </p:txBody>
      </p:sp>
      <p:pic>
        <p:nvPicPr>
          <p:cNvPr id="2" name="Content Placeholder 6" descr="A picture containing graphics, logo, font, clipart&#10;&#10;Description automatically generated">
            <a:extLst>
              <a:ext uri="{FF2B5EF4-FFF2-40B4-BE49-F238E27FC236}">
                <a16:creationId xmlns:a16="http://schemas.microsoft.com/office/drawing/2014/main" id="{515E80A4-EFFE-2810-7E51-A8A61B4157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397" t="13441" r="13388" b="14984"/>
          <a:stretch/>
        </p:blipFill>
        <p:spPr>
          <a:xfrm>
            <a:off x="1154464" y="4914900"/>
            <a:ext cx="4419600" cy="3880773"/>
          </a:xfrm>
          <a:prstGeom prst="rect">
            <a:avLst/>
          </a:prstGeom>
        </p:spPr>
      </p:pic>
      <p:sp>
        <p:nvSpPr>
          <p:cNvPr id="6" name="Content Placeholder 2">
            <a:extLst>
              <a:ext uri="{FF2B5EF4-FFF2-40B4-BE49-F238E27FC236}">
                <a16:creationId xmlns:a16="http://schemas.microsoft.com/office/drawing/2014/main" id="{577674EC-4CC6-40E9-8267-589AD124BF52}"/>
              </a:ext>
            </a:extLst>
          </p:cNvPr>
          <p:cNvSpPr txBox="1">
            <a:spLocks/>
          </p:cNvSpPr>
          <p:nvPr/>
        </p:nvSpPr>
        <p:spPr>
          <a:xfrm>
            <a:off x="5902035" y="3006520"/>
            <a:ext cx="9261765" cy="5642179"/>
          </a:xfrm>
          <a:prstGeom prst="rect">
            <a:avLst/>
          </a:prstGeom>
        </p:spPr>
        <p:txBody>
          <a:bodyPr vert="horz" lIns="91440" tIns="45720" rIns="91440" bIns="45720" rtlCol="0" anchor="t">
            <a:normAutofit fontScale="25000" lnSpcReduction="20000"/>
          </a:bodyPr>
          <a:lst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a:lstStyle>
          <a:p>
            <a:pPr algn="l">
              <a:lnSpc>
                <a:spcPct val="170000"/>
              </a:lnSpc>
            </a:pPr>
            <a:r>
              <a:rPr lang="en-US" sz="14400" b="0" i="0" dirty="0">
                <a:solidFill>
                  <a:srgbClr val="222222"/>
                </a:solidFill>
                <a:effectLst/>
                <a:latin typeface="Poppins" panose="00000500000000000000" pitchFamily="2" charset="0"/>
                <a:cs typeface="Poppins" panose="00000500000000000000" pitchFamily="2" charset="0"/>
              </a:rPr>
              <a:t>Complete the behaviors capturing part. </a:t>
            </a:r>
          </a:p>
          <a:p>
            <a:pPr algn="l">
              <a:lnSpc>
                <a:spcPct val="170000"/>
              </a:lnSpc>
            </a:pPr>
            <a:r>
              <a:rPr lang="en-US" sz="14400" b="0" i="0" dirty="0">
                <a:solidFill>
                  <a:srgbClr val="222222"/>
                </a:solidFill>
                <a:effectLst/>
                <a:latin typeface="Poppins" panose="00000500000000000000" pitchFamily="2" charset="0"/>
                <a:cs typeface="Poppins" panose="00000500000000000000" pitchFamily="2" charset="0"/>
              </a:rPr>
              <a:t>installation and completion of alerting system.</a:t>
            </a:r>
          </a:p>
          <a:p>
            <a:pPr algn="l">
              <a:lnSpc>
                <a:spcPct val="170000"/>
              </a:lnSpc>
            </a:pPr>
            <a:r>
              <a:rPr lang="en-US" sz="14400" b="0" i="0" dirty="0">
                <a:solidFill>
                  <a:srgbClr val="222222"/>
                </a:solidFill>
                <a:effectLst/>
                <a:latin typeface="Poppins" panose="00000500000000000000" pitchFamily="2" charset="0"/>
                <a:cs typeface="Poppins" panose="00000500000000000000" pitchFamily="2" charset="0"/>
              </a:rPr>
              <a:t>Creating an accurate and good  alerting  system</a:t>
            </a:r>
          </a:p>
          <a:p>
            <a:pPr algn="l">
              <a:lnSpc>
                <a:spcPct val="170000"/>
              </a:lnSpc>
            </a:pPr>
            <a:endParaRPr lang="en-US" sz="28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589661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21" b="12121"/>
          <a:stretch>
            <a:fillRect/>
          </a:stretch>
        </p:blipFill>
        <p:spPr>
          <a:xfrm>
            <a:off x="0" y="0"/>
            <a:ext cx="18288000" cy="10287000"/>
          </a:xfrm>
          <a:prstGeom prst="rect">
            <a:avLst/>
          </a:prstGeom>
        </p:spPr>
      </p:pic>
      <p:sp>
        <p:nvSpPr>
          <p:cNvPr id="9" name="TextBox 9"/>
          <p:cNvSpPr txBox="1"/>
          <p:nvPr/>
        </p:nvSpPr>
        <p:spPr>
          <a:xfrm>
            <a:off x="1690785" y="4916762"/>
            <a:ext cx="10433597" cy="1877950"/>
          </a:xfrm>
          <a:prstGeom prst="rect">
            <a:avLst/>
          </a:prstGeom>
        </p:spPr>
        <p:txBody>
          <a:bodyPr wrap="square" lIns="0" tIns="0" rIns="0" bIns="0" rtlCol="0" anchor="t">
            <a:spAutoFit/>
          </a:bodyPr>
          <a:lstStyle/>
          <a:p>
            <a:pPr algn="just">
              <a:lnSpc>
                <a:spcPct val="150000"/>
              </a:lnSpc>
            </a:pPr>
            <a:r>
              <a:rPr lang="en-GB" sz="2800" dirty="0">
                <a:solidFill>
                  <a:srgbClr val="000000"/>
                </a:solidFill>
                <a:latin typeface="Poppins"/>
              </a:rPr>
              <a:t>BSc (Hons) in Information Technology </a:t>
            </a:r>
          </a:p>
          <a:p>
            <a:pPr algn="just">
              <a:lnSpc>
                <a:spcPct val="150000"/>
              </a:lnSpc>
            </a:pPr>
            <a:r>
              <a:rPr lang="en-GB" sz="2800" dirty="0">
                <a:solidFill>
                  <a:srgbClr val="000000"/>
                </a:solidFill>
                <a:latin typeface="Poppins"/>
              </a:rPr>
              <a:t>Specializing in Computer Systems &amp; Network Engineering</a:t>
            </a:r>
          </a:p>
          <a:p>
            <a:pPr algn="just">
              <a:lnSpc>
                <a:spcPct val="150000"/>
              </a:lnSpc>
            </a:pPr>
            <a:endParaRPr lang="en-GB" sz="2800" dirty="0">
              <a:solidFill>
                <a:srgbClr val="000000"/>
              </a:solidFill>
              <a:latin typeface="Poppins"/>
            </a:endParaRPr>
          </a:p>
        </p:txBody>
      </p:sp>
      <p:grpSp>
        <p:nvGrpSpPr>
          <p:cNvPr id="11" name="Group 11"/>
          <p:cNvGrpSpPr/>
          <p:nvPr/>
        </p:nvGrpSpPr>
        <p:grpSpPr>
          <a:xfrm>
            <a:off x="1219200" y="3391904"/>
            <a:ext cx="10441897" cy="1090853"/>
            <a:chOff x="0" y="0"/>
            <a:chExt cx="3460849" cy="698500"/>
          </a:xfrm>
        </p:grpSpPr>
        <p:sp>
          <p:nvSpPr>
            <p:cNvPr id="12" name="Freeform 12"/>
            <p:cNvSpPr/>
            <p:nvPr/>
          </p:nvSpPr>
          <p:spPr>
            <a:xfrm>
              <a:off x="1375" y="0"/>
              <a:ext cx="3458098" cy="698500"/>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dirty="0"/>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049053" y="3583931"/>
            <a:ext cx="9717060" cy="672620"/>
          </a:xfrm>
          <a:prstGeom prst="rect">
            <a:avLst/>
          </a:prstGeom>
        </p:spPr>
        <p:txBody>
          <a:bodyPr wrap="square" lIns="0" tIns="0" rIns="0" bIns="0" rtlCol="0" anchor="t">
            <a:spAutoFit/>
          </a:bodyPr>
          <a:lstStyle/>
          <a:p>
            <a:pPr>
              <a:lnSpc>
                <a:spcPts val="5495"/>
              </a:lnSpc>
            </a:pPr>
            <a:r>
              <a:rPr lang="en-US" sz="4000" dirty="0">
                <a:solidFill>
                  <a:srgbClr val="FFFFFF"/>
                </a:solidFill>
                <a:latin typeface="Poppins Bold"/>
              </a:rPr>
              <a:t>IT20093150 | Lakshan W. R</a:t>
            </a:r>
          </a:p>
        </p:txBody>
      </p:sp>
      <p:pic>
        <p:nvPicPr>
          <p:cNvPr id="15" name="Picture 15"/>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2005785" y="-1084034"/>
            <a:ext cx="5370049" cy="4114800"/>
          </a:xfrm>
          <a:prstGeom prst="rect">
            <a:avLst/>
          </a:prstGeom>
        </p:spPr>
      </p:pic>
      <p:pic>
        <p:nvPicPr>
          <p:cNvPr id="17" name="Picture 16">
            <a:extLst>
              <a:ext uri="{FF2B5EF4-FFF2-40B4-BE49-F238E27FC236}">
                <a16:creationId xmlns:a16="http://schemas.microsoft.com/office/drawing/2014/main" id="{746F57F5-CC4E-502E-A606-C1ECC7B673CB}"/>
              </a:ext>
            </a:extLst>
          </p:cNvPr>
          <p:cNvPicPr>
            <a:picLocks noChangeAspect="1"/>
          </p:cNvPicPr>
          <p:nvPr/>
        </p:nvPicPr>
        <p:blipFill>
          <a:blip r:embed="rId5"/>
          <a:stretch>
            <a:fillRect/>
          </a:stretch>
        </p:blipFill>
        <p:spPr>
          <a:xfrm>
            <a:off x="12880295" y="1899956"/>
            <a:ext cx="4645705" cy="5377144"/>
          </a:xfrm>
          <a:prstGeom prst="rect">
            <a:avLst/>
          </a:prstGeom>
        </p:spPr>
      </p:pic>
      <p:pic>
        <p:nvPicPr>
          <p:cNvPr id="6" name="Picture 5">
            <a:extLst>
              <a:ext uri="{FF2B5EF4-FFF2-40B4-BE49-F238E27FC236}">
                <a16:creationId xmlns:a16="http://schemas.microsoft.com/office/drawing/2014/main" id="{69957AC1-A3C3-5500-825E-1E5C8AA092C0}"/>
              </a:ext>
            </a:extLst>
          </p:cNvPr>
          <p:cNvPicPr>
            <a:picLocks noChangeAspect="1"/>
          </p:cNvPicPr>
          <p:nvPr/>
        </p:nvPicPr>
        <p:blipFill>
          <a:blip r:embed="rId6"/>
          <a:stretch>
            <a:fillRect/>
          </a:stretch>
        </p:blipFill>
        <p:spPr>
          <a:xfrm>
            <a:off x="13515177" y="2539657"/>
            <a:ext cx="3515607" cy="3886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85597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3466258" y="-518999"/>
            <a:ext cx="9503142" cy="5276504"/>
            <a:chOff x="114300" y="-38100"/>
            <a:chExt cx="3332500" cy="2069636"/>
          </a:xfrm>
        </p:grpSpPr>
        <p:sp>
          <p:nvSpPr>
            <p:cNvPr id="12" name="Freeform 12"/>
            <p:cNvSpPr/>
            <p:nvPr/>
          </p:nvSpPr>
          <p:spPr>
            <a:xfrm>
              <a:off x="214896" y="1400155"/>
              <a:ext cx="3231904" cy="631381"/>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dirty="0"/>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800600" y="3682486"/>
            <a:ext cx="7239000" cy="787523"/>
          </a:xfrm>
          <a:prstGeom prst="rect">
            <a:avLst/>
          </a:prstGeom>
        </p:spPr>
        <p:txBody>
          <a:bodyPr wrap="square" lIns="0" tIns="0" rIns="0" bIns="0" rtlCol="0" anchor="t">
            <a:spAutoFit/>
          </a:bodyPr>
          <a:lstStyle/>
          <a:p>
            <a:pPr>
              <a:lnSpc>
                <a:spcPts val="5495"/>
              </a:lnSpc>
            </a:pPr>
            <a:r>
              <a:rPr lang="en-US" sz="7200" dirty="0">
                <a:solidFill>
                  <a:srgbClr val="FFFFFF"/>
                </a:solidFill>
                <a:latin typeface="Poppins Bold"/>
              </a:rPr>
              <a:t>Component - 4</a:t>
            </a:r>
          </a:p>
        </p:txBody>
      </p:sp>
      <p:pic>
        <p:nvPicPr>
          <p:cNvPr id="15" name="Picture 15"/>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sp>
        <p:nvSpPr>
          <p:cNvPr id="4" name="TextBox 3">
            <a:extLst>
              <a:ext uri="{FF2B5EF4-FFF2-40B4-BE49-F238E27FC236}">
                <a16:creationId xmlns:a16="http://schemas.microsoft.com/office/drawing/2014/main" id="{93C3AFCD-D020-4D3F-649F-538365D3F6E3}"/>
              </a:ext>
            </a:extLst>
          </p:cNvPr>
          <p:cNvSpPr txBox="1"/>
          <p:nvPr/>
        </p:nvSpPr>
        <p:spPr>
          <a:xfrm>
            <a:off x="2057400" y="4819624"/>
            <a:ext cx="12899571"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Poppins Bold" panose="00000800000000000000" charset="0"/>
                <a:cs typeface="Poppins Bold" panose="00000800000000000000" charset="0"/>
              </a:rPr>
              <a:t>-Toddler Crying Detection &amp; Automate Lullabies Playing System </a:t>
            </a:r>
            <a:r>
              <a:rPr lang="en-US" sz="4000" dirty="0">
                <a:solidFill>
                  <a:prstClr val="black"/>
                </a:solidFill>
                <a:latin typeface="Poppins Bold" panose="00000800000000000000" charset="0"/>
                <a:cs typeface="Poppins Bold" panose="00000800000000000000" charset="0"/>
              </a:rPr>
              <a:t>-</a:t>
            </a:r>
            <a:endParaRPr kumimoji="0" lang="en-US" sz="4000" b="0" i="0" u="none" strike="noStrike" kern="1200" cap="none" spc="0" normalizeH="0" baseline="0" noProof="0" dirty="0">
              <a:ln>
                <a:noFill/>
              </a:ln>
              <a:solidFill>
                <a:prstClr val="black"/>
              </a:solidFill>
              <a:effectLst/>
              <a:uLnTx/>
              <a:uFillTx/>
              <a:latin typeface="Poppins Bold" panose="00000800000000000000" charset="0"/>
              <a:cs typeface="Poppins Bold" panose="00000800000000000000" charset="0"/>
            </a:endParaRPr>
          </a:p>
        </p:txBody>
      </p:sp>
    </p:spTree>
    <p:extLst>
      <p:ext uri="{BB962C8B-B14F-4D97-AF65-F5344CB8AC3E}">
        <p14:creationId xmlns:p14="http://schemas.microsoft.com/office/powerpoint/2010/main" val="3569315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21" b="12121"/>
          <a:stretch>
            <a:fillRect/>
          </a:stretch>
        </p:blipFill>
        <p:spPr>
          <a:xfrm>
            <a:off x="0" y="0"/>
            <a:ext cx="18288000" cy="10287000"/>
          </a:xfrm>
          <a:prstGeom prst="rect">
            <a:avLst/>
          </a:prstGeom>
        </p:spPr>
      </p:pic>
      <p:grpSp>
        <p:nvGrpSpPr>
          <p:cNvPr id="7" name="Group 7"/>
          <p:cNvGrpSpPr>
            <a:grpSpLocks noChangeAspect="1"/>
          </p:cNvGrpSpPr>
          <p:nvPr/>
        </p:nvGrpSpPr>
        <p:grpSpPr>
          <a:xfrm>
            <a:off x="-252697" y="455797"/>
            <a:ext cx="5667552" cy="9375405"/>
            <a:chOff x="0" y="0"/>
            <a:chExt cx="25258471" cy="41783190"/>
          </a:xfrm>
        </p:grpSpPr>
        <p:sp>
          <p:nvSpPr>
            <p:cNvPr id="8" name="Freeform 8"/>
            <p:cNvSpPr/>
            <p:nvPr/>
          </p:nvSpPr>
          <p:spPr>
            <a:xfrm>
              <a:off x="0" y="0"/>
              <a:ext cx="25258522" cy="41783127"/>
            </a:xfrm>
            <a:custGeom>
              <a:avLst/>
              <a:gdLst/>
              <a:ahLst/>
              <a:cxnLst/>
              <a:rect l="l" t="t" r="r" b="b"/>
              <a:pathLst>
                <a:path w="25258522" h="41783127">
                  <a:moveTo>
                    <a:pt x="23252430" y="0"/>
                  </a:moveTo>
                  <a:cubicBezTo>
                    <a:pt x="22955377" y="0"/>
                    <a:pt x="22650577" y="67437"/>
                    <a:pt x="22357080" y="213995"/>
                  </a:cubicBezTo>
                  <a:lnTo>
                    <a:pt x="431419" y="11168888"/>
                  </a:lnTo>
                  <a:cubicBezTo>
                    <a:pt x="155194" y="11444986"/>
                    <a:pt x="0" y="11819509"/>
                    <a:pt x="0" y="12210161"/>
                  </a:cubicBezTo>
                  <a:lnTo>
                    <a:pt x="0" y="21077554"/>
                  </a:lnTo>
                  <a:lnTo>
                    <a:pt x="0" y="22150577"/>
                  </a:lnTo>
                  <a:lnTo>
                    <a:pt x="0" y="29573091"/>
                  </a:lnTo>
                  <a:cubicBezTo>
                    <a:pt x="0" y="29963743"/>
                    <a:pt x="155194" y="30338266"/>
                    <a:pt x="431419" y="30614364"/>
                  </a:cubicBezTo>
                  <a:lnTo>
                    <a:pt x="22357080" y="41569131"/>
                  </a:lnTo>
                  <a:cubicBezTo>
                    <a:pt x="22650577" y="41715817"/>
                    <a:pt x="22955504" y="41783127"/>
                    <a:pt x="23252557" y="41783127"/>
                  </a:cubicBezTo>
                  <a:cubicBezTo>
                    <a:pt x="24304752" y="41783127"/>
                    <a:pt x="25258522" y="40937687"/>
                    <a:pt x="25258522" y="39775383"/>
                  </a:cubicBezTo>
                  <a:lnTo>
                    <a:pt x="25258522" y="22150451"/>
                  </a:lnTo>
                  <a:lnTo>
                    <a:pt x="25258522" y="21077428"/>
                  </a:lnTo>
                  <a:lnTo>
                    <a:pt x="25258522" y="2007743"/>
                  </a:lnTo>
                  <a:cubicBezTo>
                    <a:pt x="25258522" y="845439"/>
                    <a:pt x="24304752" y="0"/>
                    <a:pt x="23252557" y="0"/>
                  </a:cubicBezTo>
                  <a:cubicBezTo>
                    <a:pt x="23252557" y="0"/>
                    <a:pt x="23252430" y="0"/>
                    <a:pt x="23252430" y="0"/>
                  </a:cubicBezTo>
                  <a:close/>
                </a:path>
              </a:pathLst>
            </a:custGeom>
            <a:blipFill>
              <a:blip r:embed="rId3"/>
              <a:stretch>
                <a:fillRect l="-105589" r="-14973"/>
              </a:stretch>
            </a:blipFill>
          </p:spPr>
        </p:sp>
      </p:grpSp>
      <p:grpSp>
        <p:nvGrpSpPr>
          <p:cNvPr id="9" name="Group 9"/>
          <p:cNvGrpSpPr>
            <a:grpSpLocks noChangeAspect="1"/>
          </p:cNvGrpSpPr>
          <p:nvPr/>
        </p:nvGrpSpPr>
        <p:grpSpPr>
          <a:xfrm>
            <a:off x="16382866" y="-470657"/>
            <a:ext cx="3211068" cy="5311828"/>
            <a:chOff x="0" y="0"/>
            <a:chExt cx="25258471" cy="41783190"/>
          </a:xfrm>
        </p:grpSpPr>
        <p:sp>
          <p:nvSpPr>
            <p:cNvPr id="10" name="Freeform 10"/>
            <p:cNvSpPr/>
            <p:nvPr/>
          </p:nvSpPr>
          <p:spPr>
            <a:xfrm flipH="1">
              <a:off x="0" y="0"/>
              <a:ext cx="25258522" cy="41783127"/>
            </a:xfrm>
            <a:custGeom>
              <a:avLst/>
              <a:gdLst/>
              <a:ahLst/>
              <a:cxnLst/>
              <a:rect l="l" t="t" r="r" b="b"/>
              <a:pathLst>
                <a:path w="25258522" h="41783127">
                  <a:moveTo>
                    <a:pt x="2006092" y="0"/>
                  </a:moveTo>
                  <a:cubicBezTo>
                    <a:pt x="2303145" y="0"/>
                    <a:pt x="2607945" y="67437"/>
                    <a:pt x="2901442" y="213995"/>
                  </a:cubicBezTo>
                  <a:lnTo>
                    <a:pt x="24827103" y="11168888"/>
                  </a:lnTo>
                  <a:cubicBezTo>
                    <a:pt x="25103328" y="11444986"/>
                    <a:pt x="25258522" y="11819509"/>
                    <a:pt x="25258522" y="12210161"/>
                  </a:cubicBezTo>
                  <a:lnTo>
                    <a:pt x="25258522" y="21077554"/>
                  </a:lnTo>
                  <a:lnTo>
                    <a:pt x="25258522" y="22150577"/>
                  </a:lnTo>
                  <a:lnTo>
                    <a:pt x="25258522" y="29573091"/>
                  </a:lnTo>
                  <a:cubicBezTo>
                    <a:pt x="25258522" y="29963743"/>
                    <a:pt x="25103328" y="30338266"/>
                    <a:pt x="24827103" y="30614364"/>
                  </a:cubicBezTo>
                  <a:lnTo>
                    <a:pt x="2901442" y="41569131"/>
                  </a:lnTo>
                  <a:cubicBezTo>
                    <a:pt x="2607945" y="41715817"/>
                    <a:pt x="2303018" y="41783127"/>
                    <a:pt x="2005964" y="41783127"/>
                  </a:cubicBezTo>
                  <a:cubicBezTo>
                    <a:pt x="953770" y="41783127"/>
                    <a:pt x="0" y="40937687"/>
                    <a:pt x="0" y="39775383"/>
                  </a:cubicBezTo>
                  <a:lnTo>
                    <a:pt x="0" y="22150451"/>
                  </a:lnTo>
                  <a:lnTo>
                    <a:pt x="0" y="21077428"/>
                  </a:lnTo>
                  <a:lnTo>
                    <a:pt x="0" y="2007743"/>
                  </a:lnTo>
                  <a:cubicBezTo>
                    <a:pt x="0" y="845439"/>
                    <a:pt x="953770" y="0"/>
                    <a:pt x="2005964" y="0"/>
                  </a:cubicBezTo>
                  <a:cubicBezTo>
                    <a:pt x="2005964" y="0"/>
                    <a:pt x="2006092" y="0"/>
                    <a:pt x="2006092" y="0"/>
                  </a:cubicBezTo>
                  <a:close/>
                </a:path>
              </a:pathLst>
            </a:custGeom>
            <a:solidFill>
              <a:srgbClr val="0E1E48"/>
            </a:solidFill>
            <a:ln w="12700">
              <a:solidFill>
                <a:srgbClr val="000000"/>
              </a:solidFill>
            </a:ln>
          </p:spPr>
        </p:sp>
      </p:grpSp>
      <p:grpSp>
        <p:nvGrpSpPr>
          <p:cNvPr id="11" name="Group 11"/>
          <p:cNvGrpSpPr>
            <a:grpSpLocks noChangeAspect="1"/>
          </p:cNvGrpSpPr>
          <p:nvPr/>
        </p:nvGrpSpPr>
        <p:grpSpPr>
          <a:xfrm rot="-10800000">
            <a:off x="16382866" y="8312601"/>
            <a:ext cx="3211068" cy="5311828"/>
            <a:chOff x="0" y="0"/>
            <a:chExt cx="25258471" cy="41783190"/>
          </a:xfrm>
        </p:grpSpPr>
        <p:sp>
          <p:nvSpPr>
            <p:cNvPr id="12" name="Freeform 12"/>
            <p:cNvSpPr/>
            <p:nvPr/>
          </p:nvSpPr>
          <p:spPr>
            <a:xfrm flipH="1">
              <a:off x="0" y="0"/>
              <a:ext cx="25258522" cy="41783127"/>
            </a:xfrm>
            <a:custGeom>
              <a:avLst/>
              <a:gdLst/>
              <a:ahLst/>
              <a:cxnLst/>
              <a:rect l="l" t="t" r="r" b="b"/>
              <a:pathLst>
                <a:path w="25258522" h="41783127">
                  <a:moveTo>
                    <a:pt x="2006092" y="0"/>
                  </a:moveTo>
                  <a:cubicBezTo>
                    <a:pt x="2303145" y="0"/>
                    <a:pt x="2607945" y="67437"/>
                    <a:pt x="2901442" y="213995"/>
                  </a:cubicBezTo>
                  <a:lnTo>
                    <a:pt x="24827103" y="11168888"/>
                  </a:lnTo>
                  <a:cubicBezTo>
                    <a:pt x="25103328" y="11444986"/>
                    <a:pt x="25258522" y="11819509"/>
                    <a:pt x="25258522" y="12210161"/>
                  </a:cubicBezTo>
                  <a:lnTo>
                    <a:pt x="25258522" y="21077554"/>
                  </a:lnTo>
                  <a:lnTo>
                    <a:pt x="25258522" y="22150577"/>
                  </a:lnTo>
                  <a:lnTo>
                    <a:pt x="25258522" y="29573091"/>
                  </a:lnTo>
                  <a:cubicBezTo>
                    <a:pt x="25258522" y="29963743"/>
                    <a:pt x="25103328" y="30338266"/>
                    <a:pt x="24827103" y="30614364"/>
                  </a:cubicBezTo>
                  <a:lnTo>
                    <a:pt x="2901442" y="41569131"/>
                  </a:lnTo>
                  <a:cubicBezTo>
                    <a:pt x="2607945" y="41715817"/>
                    <a:pt x="2303018" y="41783127"/>
                    <a:pt x="2005964" y="41783127"/>
                  </a:cubicBezTo>
                  <a:cubicBezTo>
                    <a:pt x="953770" y="41783127"/>
                    <a:pt x="0" y="40937687"/>
                    <a:pt x="0" y="39775383"/>
                  </a:cubicBezTo>
                  <a:lnTo>
                    <a:pt x="0" y="22150451"/>
                  </a:lnTo>
                  <a:lnTo>
                    <a:pt x="0" y="21077428"/>
                  </a:lnTo>
                  <a:lnTo>
                    <a:pt x="0" y="2007743"/>
                  </a:lnTo>
                  <a:cubicBezTo>
                    <a:pt x="0" y="845439"/>
                    <a:pt x="953770" y="0"/>
                    <a:pt x="2005964" y="0"/>
                  </a:cubicBezTo>
                  <a:cubicBezTo>
                    <a:pt x="2005964" y="0"/>
                    <a:pt x="2006092" y="0"/>
                    <a:pt x="2006092" y="0"/>
                  </a:cubicBezTo>
                  <a:close/>
                </a:path>
              </a:pathLst>
            </a:custGeom>
            <a:solidFill>
              <a:srgbClr val="0E1E48"/>
            </a:solidFill>
            <a:ln w="12700">
              <a:solidFill>
                <a:srgbClr val="000000"/>
              </a:solidFill>
            </a:ln>
          </p:spPr>
        </p:sp>
      </p:grpSp>
      <p:grpSp>
        <p:nvGrpSpPr>
          <p:cNvPr id="13" name="Group 13"/>
          <p:cNvGrpSpPr/>
          <p:nvPr/>
        </p:nvGrpSpPr>
        <p:grpSpPr>
          <a:xfrm rot="-1548142">
            <a:off x="-2127148" y="-3077940"/>
            <a:ext cx="6961661" cy="4261176"/>
            <a:chOff x="0" y="0"/>
            <a:chExt cx="1833524" cy="1122285"/>
          </a:xfrm>
        </p:grpSpPr>
        <p:sp>
          <p:nvSpPr>
            <p:cNvPr id="14" name="Freeform 14"/>
            <p:cNvSpPr/>
            <p:nvPr/>
          </p:nvSpPr>
          <p:spPr>
            <a:xfrm>
              <a:off x="0" y="0"/>
              <a:ext cx="1833524" cy="1122285"/>
            </a:xfrm>
            <a:custGeom>
              <a:avLst/>
              <a:gdLst/>
              <a:ahLst/>
              <a:cxnLst/>
              <a:rect l="l" t="t" r="r" b="b"/>
              <a:pathLst>
                <a:path w="1833524" h="1122285">
                  <a:moveTo>
                    <a:pt x="916762" y="0"/>
                  </a:moveTo>
                  <a:lnTo>
                    <a:pt x="1833524" y="1122285"/>
                  </a:lnTo>
                  <a:lnTo>
                    <a:pt x="0" y="1122285"/>
                  </a:lnTo>
                  <a:lnTo>
                    <a:pt x="916762" y="0"/>
                  </a:lnTo>
                  <a:close/>
                </a:path>
              </a:pathLst>
            </a:custGeom>
            <a:solidFill>
              <a:srgbClr val="0E1E48"/>
            </a:solidFill>
          </p:spPr>
        </p:sp>
        <p:sp>
          <p:nvSpPr>
            <p:cNvPr id="15" name="TextBox 15"/>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1548142">
            <a:off x="-2700889" y="8032000"/>
            <a:ext cx="6961661" cy="4261176"/>
            <a:chOff x="0" y="0"/>
            <a:chExt cx="1833524" cy="1122285"/>
          </a:xfrm>
        </p:grpSpPr>
        <p:sp>
          <p:nvSpPr>
            <p:cNvPr id="17" name="Freeform 17"/>
            <p:cNvSpPr/>
            <p:nvPr/>
          </p:nvSpPr>
          <p:spPr>
            <a:xfrm>
              <a:off x="0" y="0"/>
              <a:ext cx="1833524" cy="1122285"/>
            </a:xfrm>
            <a:custGeom>
              <a:avLst/>
              <a:gdLst/>
              <a:ahLst/>
              <a:cxnLst/>
              <a:rect l="l" t="t" r="r" b="b"/>
              <a:pathLst>
                <a:path w="1833524" h="1122285">
                  <a:moveTo>
                    <a:pt x="916762" y="0"/>
                  </a:moveTo>
                  <a:lnTo>
                    <a:pt x="1833524" y="1122285"/>
                  </a:lnTo>
                  <a:lnTo>
                    <a:pt x="0" y="1122285"/>
                  </a:lnTo>
                  <a:lnTo>
                    <a:pt x="916762" y="0"/>
                  </a:lnTo>
                  <a:close/>
                </a:path>
              </a:pathLst>
            </a:custGeom>
            <a:solidFill>
              <a:srgbClr val="0E1E48"/>
            </a:solidFill>
          </p:spPr>
        </p:sp>
        <p:sp>
          <p:nvSpPr>
            <p:cNvPr id="18" name="TextBox 18"/>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6400800" y="2287905"/>
            <a:ext cx="9177380" cy="7879080"/>
          </a:xfrm>
          <a:prstGeom prst="rect">
            <a:avLst/>
          </a:prstGeom>
        </p:spPr>
        <p:txBody>
          <a:bodyPr wrap="square" lIns="0" tIns="0" rIns="0" bIns="0" rtlCol="0" anchor="t">
            <a:spAutoFit/>
          </a:bodyPr>
          <a:lstStyle/>
          <a:p>
            <a:pPr marL="685800" indent="-685800" algn="l">
              <a:buFont typeface="Wingdings" panose="05000000000000000000" pitchFamily="2" charset="2"/>
              <a:buChar char="q"/>
            </a:pPr>
            <a:r>
              <a:rPr lang="en-GB" sz="3200" b="1" dirty="0">
                <a:solidFill>
                  <a:schemeClr val="tx1"/>
                </a:solidFill>
                <a:latin typeface="Poppins" panose="00000500000000000000" pitchFamily="2" charset="0"/>
                <a:cs typeface="Poppins" panose="00000500000000000000" pitchFamily="2" charset="0"/>
              </a:rPr>
              <a:t>Lack of sufficient supervision: </a:t>
            </a:r>
            <a:r>
              <a:rPr lang="en-GB" sz="3200" dirty="0">
                <a:solidFill>
                  <a:schemeClr val="tx1"/>
                </a:solidFill>
                <a:latin typeface="Poppins" panose="00000500000000000000" pitchFamily="2" charset="0"/>
                <a:cs typeface="Poppins" panose="00000500000000000000" pitchFamily="2" charset="0"/>
              </a:rPr>
              <a:t>Parents and caregivers may struggle to provide constant supervision for their toddlers.</a:t>
            </a:r>
          </a:p>
          <a:p>
            <a:pPr marL="685800" indent="-685800" algn="l">
              <a:buFont typeface="Wingdings" panose="05000000000000000000" pitchFamily="2" charset="2"/>
              <a:buChar char="q"/>
            </a:pPr>
            <a:endParaRPr lang="en-GB" sz="3200" dirty="0">
              <a:solidFill>
                <a:schemeClr val="tx1"/>
              </a:solidFill>
              <a:latin typeface="Poppins" panose="00000500000000000000" pitchFamily="2" charset="0"/>
              <a:cs typeface="Poppins" panose="00000500000000000000" pitchFamily="2" charset="0"/>
            </a:endParaRPr>
          </a:p>
          <a:p>
            <a:pPr marL="685800" indent="-685800" algn="l">
              <a:buFont typeface="Wingdings" panose="05000000000000000000" pitchFamily="2" charset="2"/>
              <a:buChar char="q"/>
            </a:pPr>
            <a:r>
              <a:rPr lang="en-GB" sz="3200" b="1" dirty="0">
                <a:solidFill>
                  <a:schemeClr val="tx1"/>
                </a:solidFill>
                <a:latin typeface="Poppins" panose="00000500000000000000" pitchFamily="2" charset="0"/>
                <a:cs typeface="Poppins" panose="00000500000000000000" pitchFamily="2" charset="0"/>
              </a:rPr>
              <a:t>Safety:</a:t>
            </a:r>
            <a:r>
              <a:rPr lang="en-GB" sz="3200" dirty="0">
                <a:solidFill>
                  <a:schemeClr val="tx1"/>
                </a:solidFill>
                <a:latin typeface="Poppins" panose="00000500000000000000" pitchFamily="2" charset="0"/>
                <a:cs typeface="Poppins" panose="00000500000000000000" pitchFamily="2" charset="0"/>
              </a:rPr>
              <a:t> Toddlers may be prone to accidents and injuries, particularly  when left unsupervised.</a:t>
            </a:r>
          </a:p>
          <a:p>
            <a:pPr marL="685800" indent="-685800" algn="l">
              <a:buFont typeface="Wingdings" panose="05000000000000000000" pitchFamily="2" charset="2"/>
              <a:buChar char="q"/>
            </a:pPr>
            <a:endParaRPr lang="en-GB" sz="3200" dirty="0">
              <a:solidFill>
                <a:schemeClr val="tx1"/>
              </a:solidFill>
              <a:latin typeface="Poppins" panose="00000500000000000000" pitchFamily="2" charset="0"/>
              <a:cs typeface="Poppins" panose="00000500000000000000" pitchFamily="2" charset="0"/>
            </a:endParaRPr>
          </a:p>
          <a:p>
            <a:pPr marL="685800" indent="-685800" algn="l">
              <a:buFont typeface="Wingdings" panose="05000000000000000000" pitchFamily="2" charset="2"/>
              <a:buChar char="q"/>
            </a:pPr>
            <a:r>
              <a:rPr lang="en-GB" sz="3200" b="1" dirty="0">
                <a:solidFill>
                  <a:schemeClr val="tx1"/>
                </a:solidFill>
                <a:latin typeface="Poppins" panose="00000500000000000000" pitchFamily="2" charset="0"/>
                <a:cs typeface="Poppins" panose="00000500000000000000" pitchFamily="2" charset="0"/>
              </a:rPr>
              <a:t>Limitation for Communication: </a:t>
            </a:r>
            <a:r>
              <a:rPr lang="en-GB" sz="3200" dirty="0">
                <a:solidFill>
                  <a:schemeClr val="tx1"/>
                </a:solidFill>
                <a:latin typeface="Poppins" panose="00000500000000000000" pitchFamily="2" charset="0"/>
                <a:cs typeface="Poppins" panose="00000500000000000000" pitchFamily="2" charset="0"/>
              </a:rPr>
              <a:t>Parents are unable to interact with their babies directly when they are away.</a:t>
            </a:r>
          </a:p>
          <a:p>
            <a:pPr marL="685800" indent="-685800" algn="l">
              <a:buFont typeface="Wingdings" panose="05000000000000000000" pitchFamily="2" charset="2"/>
              <a:buChar char="q"/>
            </a:pPr>
            <a:endParaRPr lang="en-GB" sz="3200" dirty="0">
              <a:solidFill>
                <a:schemeClr val="tx1"/>
              </a:solidFill>
              <a:latin typeface="Poppins" panose="00000500000000000000" pitchFamily="2" charset="0"/>
              <a:cs typeface="Poppins" panose="00000500000000000000" pitchFamily="2" charset="0"/>
            </a:endParaRPr>
          </a:p>
          <a:p>
            <a:pPr marL="685800" indent="-685800" algn="l">
              <a:buFont typeface="Wingdings" panose="05000000000000000000" pitchFamily="2" charset="2"/>
              <a:buChar char="q"/>
            </a:pPr>
            <a:r>
              <a:rPr lang="en-GB" sz="3200" b="1" dirty="0">
                <a:solidFill>
                  <a:schemeClr val="tx1"/>
                </a:solidFill>
                <a:latin typeface="Poppins" panose="00000500000000000000" pitchFamily="2" charset="0"/>
                <a:cs typeface="Poppins" panose="00000500000000000000" pitchFamily="2" charset="0"/>
              </a:rPr>
              <a:t>Lack of flexibility to monitor while following toddler: </a:t>
            </a:r>
            <a:r>
              <a:rPr lang="en-GB" sz="3200" dirty="0">
                <a:solidFill>
                  <a:schemeClr val="tx1"/>
                </a:solidFill>
                <a:latin typeface="Poppins" panose="00000500000000000000" pitchFamily="2" charset="0"/>
                <a:cs typeface="Poppins" panose="00000500000000000000" pitchFamily="2" charset="0"/>
              </a:rPr>
              <a:t>There is no an efficient way to monitor the toddler while he is moving around.</a:t>
            </a:r>
          </a:p>
        </p:txBody>
      </p:sp>
      <p:pic>
        <p:nvPicPr>
          <p:cNvPr id="25" name="Picture 24">
            <a:extLst>
              <a:ext uri="{FF2B5EF4-FFF2-40B4-BE49-F238E27FC236}">
                <a16:creationId xmlns:a16="http://schemas.microsoft.com/office/drawing/2014/main" id="{A2B2D40A-B0D5-0C24-0C8E-8A9F2991DA40}"/>
              </a:ext>
            </a:extLst>
          </p:cNvPr>
          <p:cNvPicPr>
            <a:picLocks noChangeAspect="1"/>
          </p:cNvPicPr>
          <p:nvPr/>
        </p:nvPicPr>
        <p:blipFill>
          <a:blip r:embed="rId4"/>
          <a:stretch>
            <a:fillRect/>
          </a:stretch>
        </p:blipFill>
        <p:spPr>
          <a:xfrm>
            <a:off x="6219540" y="439716"/>
            <a:ext cx="9177379" cy="1503384"/>
          </a:xfrm>
          <a:prstGeom prst="rect">
            <a:avLst/>
          </a:prstGeom>
        </p:spPr>
      </p:pic>
      <p:sp>
        <p:nvSpPr>
          <p:cNvPr id="19" name="TextBox 19"/>
          <p:cNvSpPr txBox="1"/>
          <p:nvPr/>
        </p:nvSpPr>
        <p:spPr>
          <a:xfrm>
            <a:off x="6925564" y="767815"/>
            <a:ext cx="9616312" cy="884858"/>
          </a:xfrm>
          <a:prstGeom prst="rect">
            <a:avLst/>
          </a:prstGeom>
        </p:spPr>
        <p:txBody>
          <a:bodyPr lIns="0" tIns="0" rIns="0" bIns="0" rtlCol="0" anchor="t">
            <a:spAutoFit/>
          </a:bodyPr>
          <a:lstStyle/>
          <a:p>
            <a:pPr>
              <a:lnSpc>
                <a:spcPts val="6900"/>
              </a:lnSpc>
            </a:pPr>
            <a:r>
              <a:rPr lang="en-US" sz="6000" dirty="0">
                <a:solidFill>
                  <a:schemeClr val="bg1"/>
                </a:solidFill>
                <a:latin typeface="Poppins Bold"/>
              </a:rPr>
              <a:t>Research Problems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4392429" y="-2765096"/>
            <a:ext cx="8774624" cy="4885653"/>
            <a:chOff x="114300" y="-38100"/>
            <a:chExt cx="3077028" cy="1916330"/>
          </a:xfrm>
        </p:grpSpPr>
        <p:sp>
          <p:nvSpPr>
            <p:cNvPr id="12" name="Freeform 12"/>
            <p:cNvSpPr/>
            <p:nvPr/>
          </p:nvSpPr>
          <p:spPr>
            <a:xfrm>
              <a:off x="369772" y="1366655"/>
              <a:ext cx="2821556" cy="511575"/>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txBody>
            <a:bodyPr/>
            <a:lstStyle/>
            <a:p>
              <a:endParaRPr lang="en-US" dirty="0"/>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679167" y="1181100"/>
            <a:ext cx="6477000" cy="744435"/>
          </a:xfrm>
          <a:prstGeom prst="rect">
            <a:avLst/>
          </a:prstGeom>
        </p:spPr>
        <p:txBody>
          <a:bodyPr wrap="square" lIns="0" tIns="0" rIns="0" bIns="0" rtlCol="0" anchor="t">
            <a:spAutoFit/>
          </a:bodyPr>
          <a:lstStyle/>
          <a:p>
            <a:pPr>
              <a:lnSpc>
                <a:spcPts val="5495"/>
              </a:lnSpc>
            </a:pPr>
            <a:r>
              <a:rPr lang="en-US" sz="6000" dirty="0">
                <a:solidFill>
                  <a:srgbClr val="FFFFFF"/>
                </a:solidFill>
                <a:latin typeface="Poppins Bold"/>
              </a:rPr>
              <a:t>Introduction</a:t>
            </a:r>
          </a:p>
        </p:txBody>
      </p:sp>
      <p:pic>
        <p:nvPicPr>
          <p:cNvPr id="15" name="Picture 15"/>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sp>
        <p:nvSpPr>
          <p:cNvPr id="2" name="TextBox 1">
            <a:extLst>
              <a:ext uri="{FF2B5EF4-FFF2-40B4-BE49-F238E27FC236}">
                <a16:creationId xmlns:a16="http://schemas.microsoft.com/office/drawing/2014/main" id="{F7579476-0767-CFCF-BF3E-7118E7DCF37A}"/>
              </a:ext>
            </a:extLst>
          </p:cNvPr>
          <p:cNvSpPr txBox="1"/>
          <p:nvPr/>
        </p:nvSpPr>
        <p:spPr>
          <a:xfrm>
            <a:off x="2743200" y="3212703"/>
            <a:ext cx="12268200" cy="3970318"/>
          </a:xfrm>
          <a:prstGeom prst="rect">
            <a:avLst/>
          </a:prstGeom>
          <a:noFill/>
        </p:spPr>
        <p:txBody>
          <a:bodyPr wrap="square" rtlCol="0">
            <a:spAutoFit/>
          </a:bodyPr>
          <a:lstStyle/>
          <a:p>
            <a:pPr marL="571500" indent="-571500">
              <a:buFont typeface="Wingdings" panose="05000000000000000000" pitchFamily="2" charset="2"/>
              <a:buChar char="ü"/>
            </a:pPr>
            <a:r>
              <a:rPr lang="en-GB" sz="3600" dirty="0">
                <a:latin typeface="Poppins" panose="00000500000000000000" pitchFamily="2" charset="0"/>
                <a:cs typeface="Poppins" panose="00000500000000000000" pitchFamily="2" charset="0"/>
              </a:rPr>
              <a:t>Create a system to automatically generate music or lullabies by detecting toddler's crying situations.</a:t>
            </a:r>
          </a:p>
          <a:p>
            <a:endParaRPr lang="en-GB" sz="3600" dirty="0">
              <a:latin typeface="Poppins" panose="00000500000000000000" pitchFamily="2" charset="0"/>
              <a:cs typeface="Poppins" panose="00000500000000000000" pitchFamily="2" charset="0"/>
            </a:endParaRPr>
          </a:p>
          <a:p>
            <a:pPr marL="571500" indent="-571500">
              <a:buFont typeface="Wingdings" panose="05000000000000000000" pitchFamily="2" charset="2"/>
              <a:buChar char="ü"/>
            </a:pPr>
            <a:r>
              <a:rPr lang="en-GB" sz="3600" dirty="0">
                <a:latin typeface="Poppins" panose="00000500000000000000" pitchFamily="2" charset="0"/>
                <a:cs typeface="Poppins" panose="00000500000000000000" pitchFamily="2" charset="0"/>
              </a:rPr>
              <a:t>Parents are able to create a playlist by adding toddler's favourite songs or lullabies via music application. (Such as Spotify).</a:t>
            </a:r>
            <a:endParaRPr lang="en-US" sz="3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10086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787271" y="3009900"/>
            <a:ext cx="11963400" cy="5860066"/>
          </a:xfrm>
          <a:prstGeom prst="rect">
            <a:avLst/>
          </a:prstGeom>
        </p:spPr>
        <p:txBody>
          <a:bodyPr wrap="square" lIns="0" tIns="0" rIns="0" bIns="0" rtlCol="0" anchor="t">
            <a:spAutoFit/>
          </a:bodyPr>
          <a:lstStyle/>
          <a:p>
            <a:pPr marL="457200" indent="-457200" algn="just">
              <a:lnSpc>
                <a:spcPct val="150000"/>
              </a:lnSpc>
              <a:spcBef>
                <a:spcPts val="0"/>
              </a:spcBef>
              <a:spcAft>
                <a:spcPts val="800"/>
              </a:spcAft>
              <a:buFont typeface="Wingdings" panose="05000000000000000000" pitchFamily="2" charset="2"/>
              <a:buChar char="ü"/>
            </a:pPr>
            <a:r>
              <a:rPr lang="en-GB" sz="3600" kern="100" dirty="0">
                <a:effectLst/>
                <a:latin typeface="Poppins" panose="00000500000000000000" pitchFamily="2" charset="0"/>
                <a:ea typeface="Calibri" panose="020F0502020204030204" pitchFamily="34" charset="0"/>
                <a:cs typeface="Poppins" panose="00000500000000000000" pitchFamily="2" charset="0"/>
              </a:rPr>
              <a:t>Currently there is no proper system for parents to look after their children while they are away from home. </a:t>
            </a:r>
          </a:p>
          <a:p>
            <a:pPr marL="457200" indent="-457200" algn="just">
              <a:lnSpc>
                <a:spcPct val="150000"/>
              </a:lnSpc>
              <a:spcBef>
                <a:spcPts val="0"/>
              </a:spcBef>
              <a:spcAft>
                <a:spcPts val="800"/>
              </a:spcAft>
              <a:buFont typeface="Wingdings" panose="05000000000000000000" pitchFamily="2" charset="2"/>
              <a:buChar char="ü"/>
            </a:pPr>
            <a:r>
              <a:rPr lang="en-GB" sz="3600" kern="100" dirty="0">
                <a:effectLst/>
                <a:latin typeface="Poppins" panose="00000500000000000000" pitchFamily="2" charset="0"/>
                <a:ea typeface="Calibri" panose="020F0502020204030204" pitchFamily="34" charset="0"/>
                <a:cs typeface="Poppins" panose="00000500000000000000" pitchFamily="2" charset="0"/>
              </a:rPr>
              <a:t>This system is designed as a remedy for the discomfort caused by the baby when it sleeps and cries.</a:t>
            </a:r>
          </a:p>
          <a:p>
            <a:pPr algn="just">
              <a:lnSpc>
                <a:spcPct val="150000"/>
              </a:lnSpc>
            </a:pPr>
            <a:endParaRPr lang="en-GB" sz="3200" dirty="0">
              <a:solidFill>
                <a:srgbClr val="000000"/>
              </a:solidFill>
              <a:latin typeface="Poppins"/>
            </a:endParaRPr>
          </a:p>
        </p:txBody>
      </p:sp>
      <p:grpSp>
        <p:nvGrpSpPr>
          <p:cNvPr id="17" name="Group 17"/>
          <p:cNvGrpSpPr>
            <a:grpSpLocks noChangeAspect="1"/>
          </p:cNvGrpSpPr>
          <p:nvPr/>
        </p:nvGrpSpPr>
        <p:grpSpPr>
          <a:xfrm>
            <a:off x="13728900" y="-3743040"/>
            <a:ext cx="4249835" cy="4771740"/>
            <a:chOff x="0" y="0"/>
            <a:chExt cx="32853973" cy="36888636"/>
          </a:xfrm>
        </p:grpSpPr>
        <p:sp>
          <p:nvSpPr>
            <p:cNvPr id="18" name="Freeform 18"/>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sp>
      </p:grpSp>
      <p:grpSp>
        <p:nvGrpSpPr>
          <p:cNvPr id="19" name="Group 19"/>
          <p:cNvGrpSpPr>
            <a:grpSpLocks noChangeAspect="1"/>
          </p:cNvGrpSpPr>
          <p:nvPr/>
        </p:nvGrpSpPr>
        <p:grpSpPr>
          <a:xfrm>
            <a:off x="13728900" y="9258300"/>
            <a:ext cx="4249835" cy="4771740"/>
            <a:chOff x="0" y="0"/>
            <a:chExt cx="32853973" cy="36888636"/>
          </a:xfrm>
        </p:grpSpPr>
        <p:sp>
          <p:nvSpPr>
            <p:cNvPr id="20" name="Freeform 20"/>
            <p:cNvSpPr/>
            <p:nvPr/>
          </p:nvSpPr>
          <p:spPr>
            <a:xfrm>
              <a:off x="0" y="0"/>
              <a:ext cx="32853883" cy="36888675"/>
            </a:xfrm>
            <a:custGeom>
              <a:avLst/>
              <a:gdLst/>
              <a:ahLst/>
              <a:cxnLst/>
              <a:rect l="l" t="t" r="r" b="b"/>
              <a:pathLst>
                <a:path w="32853883" h="36888675">
                  <a:moveTo>
                    <a:pt x="16426942" y="0"/>
                  </a:moveTo>
                  <a:cubicBezTo>
                    <a:pt x="15842233" y="0"/>
                    <a:pt x="15257526" y="151257"/>
                    <a:pt x="14733651" y="453771"/>
                  </a:cubicBezTo>
                  <a:lnTo>
                    <a:pt x="1693291" y="7982585"/>
                  </a:lnTo>
                  <a:cubicBezTo>
                    <a:pt x="645541" y="8587486"/>
                    <a:pt x="0" y="9705594"/>
                    <a:pt x="0" y="10915523"/>
                  </a:cubicBezTo>
                  <a:lnTo>
                    <a:pt x="0" y="25973151"/>
                  </a:lnTo>
                  <a:cubicBezTo>
                    <a:pt x="0" y="27183079"/>
                    <a:pt x="645541" y="28301060"/>
                    <a:pt x="1693291" y="28906090"/>
                  </a:cubicBezTo>
                  <a:lnTo>
                    <a:pt x="14733651" y="36434905"/>
                  </a:lnTo>
                  <a:cubicBezTo>
                    <a:pt x="15257526" y="36737420"/>
                    <a:pt x="15842235" y="36888675"/>
                    <a:pt x="16426942" y="36888675"/>
                  </a:cubicBezTo>
                  <a:cubicBezTo>
                    <a:pt x="17011648" y="36888675"/>
                    <a:pt x="17596357" y="36737420"/>
                    <a:pt x="18120232" y="36434905"/>
                  </a:cubicBezTo>
                  <a:lnTo>
                    <a:pt x="31160591" y="28906090"/>
                  </a:lnTo>
                  <a:cubicBezTo>
                    <a:pt x="32208468" y="28301063"/>
                    <a:pt x="32853883" y="27183082"/>
                    <a:pt x="32853883" y="25973153"/>
                  </a:cubicBezTo>
                  <a:lnTo>
                    <a:pt x="32853883" y="10915523"/>
                  </a:lnTo>
                  <a:cubicBezTo>
                    <a:pt x="32853883" y="9705594"/>
                    <a:pt x="32208341" y="8587613"/>
                    <a:pt x="31160591" y="7982585"/>
                  </a:cubicBezTo>
                  <a:lnTo>
                    <a:pt x="18120361" y="453771"/>
                  </a:lnTo>
                  <a:cubicBezTo>
                    <a:pt x="17596358" y="151257"/>
                    <a:pt x="17011650" y="0"/>
                    <a:pt x="16426942" y="0"/>
                  </a:cubicBezTo>
                  <a:close/>
                </a:path>
              </a:pathLst>
            </a:custGeom>
            <a:solidFill>
              <a:srgbClr val="0E1E48">
                <a:alpha val="83922"/>
              </a:srgbClr>
            </a:solidFill>
            <a:ln w="12700">
              <a:solidFill>
                <a:srgbClr val="000000"/>
              </a:solidFill>
            </a:ln>
          </p:spPr>
        </p:sp>
      </p:grpSp>
      <p:pic>
        <p:nvPicPr>
          <p:cNvPr id="21" name="Picture 20">
            <a:extLst>
              <a:ext uri="{FF2B5EF4-FFF2-40B4-BE49-F238E27FC236}">
                <a16:creationId xmlns:a16="http://schemas.microsoft.com/office/drawing/2014/main" id="{63D66CA1-14D3-EC66-E0ED-DA371D1E7571}"/>
              </a:ext>
            </a:extLst>
          </p:cNvPr>
          <p:cNvPicPr>
            <a:picLocks noChangeAspect="1"/>
          </p:cNvPicPr>
          <p:nvPr/>
        </p:nvPicPr>
        <p:blipFill>
          <a:blip r:embed="rId2"/>
          <a:stretch>
            <a:fillRect/>
          </a:stretch>
        </p:blipFill>
        <p:spPr>
          <a:xfrm>
            <a:off x="2712780" y="1050476"/>
            <a:ext cx="8861937" cy="1371600"/>
          </a:xfrm>
          <a:prstGeom prst="rect">
            <a:avLst/>
          </a:prstGeom>
        </p:spPr>
      </p:pic>
      <p:sp>
        <p:nvSpPr>
          <p:cNvPr id="8" name="TextBox 8"/>
          <p:cNvSpPr txBox="1"/>
          <p:nvPr/>
        </p:nvSpPr>
        <p:spPr>
          <a:xfrm>
            <a:off x="3581400" y="1224597"/>
            <a:ext cx="7810500" cy="1023357"/>
          </a:xfrm>
          <a:prstGeom prst="rect">
            <a:avLst/>
          </a:prstGeom>
        </p:spPr>
        <p:txBody>
          <a:bodyPr wrap="square" lIns="0" tIns="0" rIns="0" bIns="0" rtlCol="0" anchor="t">
            <a:spAutoFit/>
          </a:bodyPr>
          <a:lstStyle/>
          <a:p>
            <a:pPr>
              <a:lnSpc>
                <a:spcPts val="8400"/>
              </a:lnSpc>
            </a:pPr>
            <a:r>
              <a:rPr lang="en-US" sz="6000" dirty="0">
                <a:solidFill>
                  <a:schemeClr val="bg1"/>
                </a:solidFill>
                <a:latin typeface="Poppins Bold"/>
              </a:rPr>
              <a:t>Research Problem</a:t>
            </a:r>
          </a:p>
        </p:txBody>
      </p:sp>
    </p:spTree>
    <p:extLst>
      <p:ext uri="{BB962C8B-B14F-4D97-AF65-F5344CB8AC3E}">
        <p14:creationId xmlns:p14="http://schemas.microsoft.com/office/powerpoint/2010/main" val="1698770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942327" y="2388393"/>
            <a:ext cx="12840473" cy="2708434"/>
          </a:xfrm>
          <a:prstGeom prst="rect">
            <a:avLst/>
          </a:prstGeom>
        </p:spPr>
        <p:txBody>
          <a:bodyPr wrap="square" lIns="0" tIns="0" rIns="0" bIns="0" rtlCol="0" anchor="t">
            <a:spAutoFit/>
          </a:bodyPr>
          <a:lstStyle/>
          <a:p>
            <a:pPr marL="0" indent="0">
              <a:buNone/>
            </a:pPr>
            <a:endParaRPr lang="en-GB" sz="32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buFont typeface="Wingdings" panose="05000000000000000000" pitchFamily="2" charset="2"/>
              <a:buChar char="ü"/>
            </a:pPr>
            <a:r>
              <a:rPr lang="en-GB" sz="3600" dirty="0">
                <a:latin typeface="Poppins" panose="00000500000000000000" pitchFamily="2" charset="0"/>
                <a:ea typeface="Calibri" panose="020F0502020204030204" pitchFamily="34" charset="0"/>
                <a:cs typeface="Poppins" panose="00000500000000000000" pitchFamily="2" charset="0"/>
              </a:rPr>
              <a:t>T</a:t>
            </a:r>
            <a:r>
              <a:rPr lang="en-GB" sz="3600" dirty="0">
                <a:effectLst/>
                <a:latin typeface="Poppins" panose="00000500000000000000" pitchFamily="2" charset="0"/>
                <a:ea typeface="Calibri" panose="020F0502020204030204" pitchFamily="34" charset="0"/>
                <a:cs typeface="Poppins" panose="00000500000000000000" pitchFamily="2" charset="0"/>
              </a:rPr>
              <a:t>o provide opportunities for busy parents to look after their children when they are away from home.</a:t>
            </a:r>
          </a:p>
          <a:p>
            <a:pPr marL="457200" indent="-457200">
              <a:buFont typeface="Wingdings" panose="05000000000000000000" pitchFamily="2" charset="2"/>
              <a:buChar char="ü"/>
            </a:pPr>
            <a:r>
              <a:rPr lang="en-GB" sz="3600" dirty="0">
                <a:effectLst/>
                <a:latin typeface="Poppins" panose="00000500000000000000" pitchFamily="2" charset="0"/>
                <a:ea typeface="Calibri" panose="020F0502020204030204" pitchFamily="34" charset="0"/>
                <a:cs typeface="Poppins" panose="00000500000000000000" pitchFamily="2" charset="0"/>
              </a:rPr>
              <a:t>To avoid disturbances when the baby sleeps and cries.</a:t>
            </a:r>
          </a:p>
        </p:txBody>
      </p:sp>
      <p:pic>
        <p:nvPicPr>
          <p:cNvPr id="16" name="Picture 15">
            <a:extLst>
              <a:ext uri="{FF2B5EF4-FFF2-40B4-BE49-F238E27FC236}">
                <a16:creationId xmlns:a16="http://schemas.microsoft.com/office/drawing/2014/main" id="{C0F101FA-DA3B-6208-83CD-311B88979848}"/>
              </a:ext>
            </a:extLst>
          </p:cNvPr>
          <p:cNvPicPr>
            <a:picLocks noChangeAspect="1"/>
          </p:cNvPicPr>
          <p:nvPr/>
        </p:nvPicPr>
        <p:blipFill>
          <a:blip r:embed="rId2"/>
          <a:stretch>
            <a:fillRect/>
          </a:stretch>
        </p:blipFill>
        <p:spPr>
          <a:xfrm>
            <a:off x="3886200" y="952500"/>
            <a:ext cx="8864352" cy="1146147"/>
          </a:xfrm>
          <a:prstGeom prst="rect">
            <a:avLst/>
          </a:prstGeom>
        </p:spPr>
      </p:pic>
      <p:sp>
        <p:nvSpPr>
          <p:cNvPr id="3" name="TextBox 3"/>
          <p:cNvSpPr txBox="1"/>
          <p:nvPr/>
        </p:nvSpPr>
        <p:spPr>
          <a:xfrm>
            <a:off x="4708136" y="850982"/>
            <a:ext cx="8747595" cy="1193853"/>
          </a:xfrm>
          <a:prstGeom prst="rect">
            <a:avLst/>
          </a:prstGeom>
        </p:spPr>
        <p:txBody>
          <a:bodyPr lIns="0" tIns="0" rIns="0" bIns="0" rtlCol="0" anchor="t">
            <a:spAutoFit/>
          </a:bodyPr>
          <a:lstStyle/>
          <a:p>
            <a:pPr>
              <a:lnSpc>
                <a:spcPts val="9799"/>
              </a:lnSpc>
            </a:pPr>
            <a:r>
              <a:rPr lang="en-US" sz="6000" dirty="0">
                <a:solidFill>
                  <a:schemeClr val="bg1"/>
                </a:solidFill>
                <a:latin typeface="Poppins Bold"/>
              </a:rPr>
              <a:t>Specific Objective</a:t>
            </a:r>
          </a:p>
        </p:txBody>
      </p:sp>
      <p:sp>
        <p:nvSpPr>
          <p:cNvPr id="17" name="TextBox 15">
            <a:extLst>
              <a:ext uri="{FF2B5EF4-FFF2-40B4-BE49-F238E27FC236}">
                <a16:creationId xmlns:a16="http://schemas.microsoft.com/office/drawing/2014/main" id="{C8FE718C-D0E8-8DA9-EDB1-74873CC1EA05}"/>
              </a:ext>
            </a:extLst>
          </p:cNvPr>
          <p:cNvSpPr txBox="1"/>
          <p:nvPr/>
        </p:nvSpPr>
        <p:spPr>
          <a:xfrm>
            <a:off x="1937564" y="7515513"/>
            <a:ext cx="15011400" cy="1776897"/>
          </a:xfrm>
          <a:prstGeom prst="rect">
            <a:avLst/>
          </a:prstGeom>
        </p:spPr>
        <p:txBody>
          <a:bodyPr wrap="square" lIns="0" tIns="0" rIns="0" bIns="0" rtlCol="0" anchor="t">
            <a:spAutoFit/>
          </a:bodyPr>
          <a:lstStyle/>
          <a:p>
            <a:pPr marL="457200" indent="-457200">
              <a:buFont typeface="Wingdings" panose="05000000000000000000" pitchFamily="2" charset="2"/>
              <a:buChar char="ü"/>
            </a:pPr>
            <a:r>
              <a:rPr lang="en-GB" sz="3600" dirty="0">
                <a:latin typeface="Poppins" panose="00000500000000000000" pitchFamily="2" charset="0"/>
                <a:ea typeface="Calibri" panose="020F0502020204030204" pitchFamily="34" charset="0"/>
                <a:cs typeface="Poppins" panose="00000500000000000000" pitchFamily="2" charset="0"/>
              </a:rPr>
              <a:t>To </a:t>
            </a:r>
            <a:r>
              <a:rPr lang="en-GB" sz="3600" dirty="0">
                <a:effectLst/>
                <a:latin typeface="Poppins" panose="00000500000000000000" pitchFamily="2" charset="0"/>
                <a:ea typeface="Calibri" panose="020F0502020204030204" pitchFamily="34" charset="0"/>
                <a:cs typeface="Poppins" panose="00000500000000000000" pitchFamily="2" charset="0"/>
              </a:rPr>
              <a:t>give the opportunity to have a free mind for child as well as parents.</a:t>
            </a:r>
          </a:p>
          <a:p>
            <a:pPr algn="just">
              <a:lnSpc>
                <a:spcPct val="150000"/>
              </a:lnSpc>
            </a:pPr>
            <a:endParaRPr lang="en-GB" sz="3200" dirty="0">
              <a:solidFill>
                <a:srgbClr val="000000"/>
              </a:solidFill>
              <a:latin typeface="Poppins"/>
            </a:endParaRPr>
          </a:p>
        </p:txBody>
      </p:sp>
      <p:pic>
        <p:nvPicPr>
          <p:cNvPr id="18" name="Picture 17">
            <a:extLst>
              <a:ext uri="{FF2B5EF4-FFF2-40B4-BE49-F238E27FC236}">
                <a16:creationId xmlns:a16="http://schemas.microsoft.com/office/drawing/2014/main" id="{E7F02D5C-2DC2-D9B2-E80C-1CB2A5044354}"/>
              </a:ext>
            </a:extLst>
          </p:cNvPr>
          <p:cNvPicPr>
            <a:picLocks noChangeAspect="1"/>
          </p:cNvPicPr>
          <p:nvPr/>
        </p:nvPicPr>
        <p:blipFill>
          <a:blip r:embed="rId3"/>
          <a:stretch>
            <a:fillRect/>
          </a:stretch>
        </p:blipFill>
        <p:spPr>
          <a:xfrm>
            <a:off x="4575380" y="5427867"/>
            <a:ext cx="7769020" cy="1330961"/>
          </a:xfrm>
          <a:prstGeom prst="rect">
            <a:avLst/>
          </a:prstGeom>
        </p:spPr>
      </p:pic>
      <p:sp>
        <p:nvSpPr>
          <p:cNvPr id="19" name="TextBox 14">
            <a:extLst>
              <a:ext uri="{FF2B5EF4-FFF2-40B4-BE49-F238E27FC236}">
                <a16:creationId xmlns:a16="http://schemas.microsoft.com/office/drawing/2014/main" id="{7DD510AF-1947-D053-1EEA-A654BF822ECA}"/>
              </a:ext>
            </a:extLst>
          </p:cNvPr>
          <p:cNvSpPr txBox="1"/>
          <p:nvPr/>
        </p:nvSpPr>
        <p:spPr>
          <a:xfrm>
            <a:off x="5708554" y="5607291"/>
            <a:ext cx="6298479" cy="897682"/>
          </a:xfrm>
          <a:prstGeom prst="rect">
            <a:avLst/>
          </a:prstGeom>
        </p:spPr>
        <p:txBody>
          <a:bodyPr lIns="0" tIns="0" rIns="0" bIns="0" rtlCol="0" anchor="t">
            <a:spAutoFit/>
          </a:bodyPr>
          <a:lstStyle/>
          <a:p>
            <a:pPr>
              <a:lnSpc>
                <a:spcPts val="7000"/>
              </a:lnSpc>
            </a:pPr>
            <a:r>
              <a:rPr lang="en-US" sz="6000" dirty="0">
                <a:solidFill>
                  <a:srgbClr val="FFFFFF"/>
                </a:solidFill>
                <a:latin typeface="Poppins Bold"/>
              </a:rPr>
              <a:t>Sub Objectives</a:t>
            </a:r>
          </a:p>
        </p:txBody>
      </p:sp>
    </p:spTree>
    <p:extLst>
      <p:ext uri="{BB962C8B-B14F-4D97-AF65-F5344CB8AC3E}">
        <p14:creationId xmlns:p14="http://schemas.microsoft.com/office/powerpoint/2010/main" val="1659428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5029200" y="1094014"/>
            <a:ext cx="7620000" cy="1329043"/>
          </a:xfrm>
          <a:prstGeom prst="rect">
            <a:avLst/>
          </a:prstGeom>
        </p:spPr>
      </p:pic>
      <p:sp>
        <p:nvSpPr>
          <p:cNvPr id="14" name="TextBox 14"/>
          <p:cNvSpPr txBox="1"/>
          <p:nvPr/>
        </p:nvSpPr>
        <p:spPr>
          <a:xfrm>
            <a:off x="6172200" y="1324955"/>
            <a:ext cx="6298479" cy="897682"/>
          </a:xfrm>
          <a:prstGeom prst="rect">
            <a:avLst/>
          </a:prstGeom>
        </p:spPr>
        <p:txBody>
          <a:bodyPr lIns="0" tIns="0" rIns="0" bIns="0" rtlCol="0" anchor="t">
            <a:spAutoFit/>
          </a:bodyPr>
          <a:lstStyle/>
          <a:p>
            <a:pPr>
              <a:lnSpc>
                <a:spcPts val="7000"/>
              </a:lnSpc>
            </a:pPr>
            <a:r>
              <a:rPr lang="en-US" sz="6000" dirty="0">
                <a:solidFill>
                  <a:srgbClr val="FFFFFF"/>
                </a:solidFill>
                <a:latin typeface="Poppins Bold"/>
              </a:rPr>
              <a:t>Methodology</a:t>
            </a:r>
          </a:p>
        </p:txBody>
      </p:sp>
      <p:pic>
        <p:nvPicPr>
          <p:cNvPr id="2" name="Content Placeholder 2">
            <a:extLst>
              <a:ext uri="{FF2B5EF4-FFF2-40B4-BE49-F238E27FC236}">
                <a16:creationId xmlns:a16="http://schemas.microsoft.com/office/drawing/2014/main" id="{331F1A31-CF8D-55EC-B60E-56E2E081D2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76600" y="2857500"/>
            <a:ext cx="11049000" cy="6934200"/>
          </a:xfrm>
          <a:prstGeom prst="rect">
            <a:avLst/>
          </a:prstGeom>
        </p:spPr>
      </p:pic>
    </p:spTree>
    <p:extLst>
      <p:ext uri="{BB962C8B-B14F-4D97-AF65-F5344CB8AC3E}">
        <p14:creationId xmlns:p14="http://schemas.microsoft.com/office/powerpoint/2010/main" val="249600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rot="10800000" flipV="1">
            <a:off x="1478952" y="6591299"/>
            <a:ext cx="8167045" cy="762001"/>
          </a:xfrm>
          <a:prstGeom prst="rect">
            <a:avLst/>
          </a:prstGeom>
        </p:spPr>
        <p:txBody>
          <a:bodyPr vert="horz" lIns="91440" tIns="45720" rIns="91440" bIns="45720" rtlCol="0" anchor="b">
            <a:normAutofit fontScale="70000" lnSpcReduction="20000"/>
          </a:bodyPr>
          <a:lstStyle/>
          <a:p>
            <a:pPr>
              <a:spcBef>
                <a:spcPct val="0"/>
              </a:spcBef>
              <a:spcAft>
                <a:spcPts val="600"/>
              </a:spcAft>
            </a:pPr>
            <a:endParaRPr lang="en-US" sz="7200" dirty="0">
              <a:solidFill>
                <a:schemeClr val="bg1"/>
              </a:solidFill>
              <a:latin typeface="+mj-lt"/>
              <a:ea typeface="+mj-ea"/>
              <a:cs typeface="+mj-cs"/>
            </a:endParaRPr>
          </a:p>
        </p:txBody>
      </p:sp>
      <p:pic>
        <p:nvPicPr>
          <p:cNvPr id="3" name="Picture 2" descr="A blue and grey circle with a number&#10;&#10;Description automatically generated with low confidence">
            <a:extLst>
              <a:ext uri="{FF2B5EF4-FFF2-40B4-BE49-F238E27FC236}">
                <a16:creationId xmlns:a16="http://schemas.microsoft.com/office/drawing/2014/main" id="{70EA20A6-BBAA-F2D8-63FE-B390173532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5800" y="3440126"/>
            <a:ext cx="3913175" cy="3913175"/>
          </a:xfrm>
          <a:prstGeom prst="rect">
            <a:avLst/>
          </a:prstGeom>
        </p:spPr>
      </p:pic>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3"/>
          <a:stretch>
            <a:fillRect/>
          </a:stretch>
        </p:blipFill>
        <p:spPr>
          <a:xfrm>
            <a:off x="1676400" y="1534898"/>
            <a:ext cx="8458200" cy="1627401"/>
          </a:xfrm>
          <a:prstGeom prst="rect">
            <a:avLst/>
          </a:prstGeom>
        </p:spPr>
      </p:pic>
      <p:sp>
        <p:nvSpPr>
          <p:cNvPr id="5" name="TextBox 4">
            <a:extLst>
              <a:ext uri="{FF2B5EF4-FFF2-40B4-BE49-F238E27FC236}">
                <a16:creationId xmlns:a16="http://schemas.microsoft.com/office/drawing/2014/main" id="{095C015D-3357-32F0-E6F6-368ABDB75AD6}"/>
              </a:ext>
            </a:extLst>
          </p:cNvPr>
          <p:cNvSpPr txBox="1"/>
          <p:nvPr/>
        </p:nvSpPr>
        <p:spPr>
          <a:xfrm>
            <a:off x="2743200" y="1868114"/>
            <a:ext cx="7848600" cy="1015663"/>
          </a:xfrm>
          <a:prstGeom prst="rect">
            <a:avLst/>
          </a:prstGeom>
          <a:noFill/>
        </p:spPr>
        <p:txBody>
          <a:bodyPr wrap="square">
            <a:spAutoFit/>
          </a:bodyPr>
          <a:lstStyle/>
          <a:p>
            <a:pPr>
              <a:spcBef>
                <a:spcPct val="0"/>
              </a:spcBef>
              <a:spcAft>
                <a:spcPts val="600"/>
              </a:spcAft>
            </a:pPr>
            <a:r>
              <a:rPr lang="en-US" sz="6000" dirty="0">
                <a:solidFill>
                  <a:schemeClr val="bg1"/>
                </a:solidFill>
                <a:latin typeface="Poppins Bold" panose="00000800000000000000" charset="0"/>
                <a:ea typeface="+mj-ea"/>
                <a:cs typeface="Poppins Bold" panose="00000800000000000000" charset="0"/>
              </a:rPr>
              <a:t>Current Progress</a:t>
            </a:r>
          </a:p>
        </p:txBody>
      </p:sp>
      <p:sp>
        <p:nvSpPr>
          <p:cNvPr id="4" name="TextBox 3">
            <a:extLst>
              <a:ext uri="{FF2B5EF4-FFF2-40B4-BE49-F238E27FC236}">
                <a16:creationId xmlns:a16="http://schemas.microsoft.com/office/drawing/2014/main" id="{46859C4E-6EF6-AF83-6A7F-08AF900BAA34}"/>
              </a:ext>
            </a:extLst>
          </p:cNvPr>
          <p:cNvSpPr txBox="1"/>
          <p:nvPr/>
        </p:nvSpPr>
        <p:spPr>
          <a:xfrm>
            <a:off x="1828800" y="4152900"/>
            <a:ext cx="9372600" cy="4524315"/>
          </a:xfrm>
          <a:prstGeom prst="rect">
            <a:avLst/>
          </a:prstGeom>
          <a:noFill/>
        </p:spPr>
        <p:txBody>
          <a:bodyPr wrap="square" rtlCol="0">
            <a:spAutoFit/>
          </a:bodyPr>
          <a:lstStyle/>
          <a:p>
            <a:pPr marL="571500" indent="-571500">
              <a:buFont typeface="Wingdings" panose="05000000000000000000" pitchFamily="2" charset="2"/>
              <a:buChar char="ü"/>
            </a:pPr>
            <a:r>
              <a:rPr lang="en-US" sz="3600" dirty="0">
                <a:latin typeface="Poppins" panose="00000500000000000000" pitchFamily="2" charset="0"/>
                <a:cs typeface="Poppins" panose="00000500000000000000" pitchFamily="2" charset="0"/>
              </a:rPr>
              <a:t>Implementation of speakers for playing lullabies.</a:t>
            </a:r>
          </a:p>
          <a:p>
            <a:endParaRPr lang="en-US" sz="3600" dirty="0">
              <a:latin typeface="Poppins" panose="00000500000000000000" pitchFamily="2" charset="0"/>
              <a:cs typeface="Poppins" panose="00000500000000000000" pitchFamily="2" charset="0"/>
            </a:endParaRPr>
          </a:p>
          <a:p>
            <a:pPr marL="571500" indent="-571500">
              <a:buFont typeface="Wingdings" panose="05000000000000000000" pitchFamily="2" charset="2"/>
              <a:buChar char="ü"/>
            </a:pPr>
            <a:r>
              <a:rPr lang="en-US" sz="3600" dirty="0">
                <a:latin typeface="Poppins" panose="00000500000000000000" pitchFamily="2" charset="0"/>
                <a:cs typeface="Poppins" panose="00000500000000000000" pitchFamily="2" charset="0"/>
              </a:rPr>
              <a:t>Generate a lullaby through the code.</a:t>
            </a:r>
          </a:p>
          <a:p>
            <a:endParaRPr lang="en-US" sz="3600" dirty="0">
              <a:latin typeface="Poppins" panose="00000500000000000000" pitchFamily="2" charset="0"/>
              <a:cs typeface="Poppins" panose="00000500000000000000" pitchFamily="2" charset="0"/>
            </a:endParaRPr>
          </a:p>
          <a:p>
            <a:pPr marL="571500" indent="-571500">
              <a:buFont typeface="Wingdings" panose="05000000000000000000" pitchFamily="2" charset="2"/>
              <a:buChar char="ü"/>
            </a:pPr>
            <a:r>
              <a:rPr lang="en-US" sz="3600" dirty="0">
                <a:latin typeface="Poppins" panose="00000500000000000000" pitchFamily="2" charset="0"/>
                <a:cs typeface="Poppins" panose="00000500000000000000" pitchFamily="2" charset="0"/>
              </a:rPr>
              <a:t>Design the solid works.</a:t>
            </a:r>
          </a:p>
          <a:p>
            <a:endParaRPr lang="en-US" sz="3600" dirty="0">
              <a:latin typeface="Poppins" panose="00000500000000000000" pitchFamily="2" charset="0"/>
              <a:cs typeface="Poppins" panose="00000500000000000000" pitchFamily="2" charset="0"/>
            </a:endParaRPr>
          </a:p>
          <a:p>
            <a:endParaRPr lang="en-US" sz="3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35686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990600" y="745076"/>
            <a:ext cx="15925800" cy="1721249"/>
          </a:xfrm>
          <a:prstGeom prst="rect">
            <a:avLst/>
          </a:prstGeom>
        </p:spPr>
      </p:pic>
      <p:sp>
        <p:nvSpPr>
          <p:cNvPr id="14" name="TextBox 14"/>
          <p:cNvSpPr txBox="1"/>
          <p:nvPr/>
        </p:nvSpPr>
        <p:spPr>
          <a:xfrm>
            <a:off x="1726171" y="1174523"/>
            <a:ext cx="14454658" cy="923330"/>
          </a:xfrm>
          <a:prstGeom prst="rect">
            <a:avLst/>
          </a:prstGeom>
        </p:spPr>
        <p:txBody>
          <a:bodyPr wrap="square" lIns="0" tIns="0" rIns="0" bIns="0" rtlCol="0" anchor="t">
            <a:spAutoFit/>
          </a:bodyPr>
          <a:lstStyle/>
          <a:p>
            <a:pPr algn="ctr"/>
            <a:r>
              <a:rPr lang="en-US" sz="6000" dirty="0">
                <a:solidFill>
                  <a:schemeClr val="bg1"/>
                </a:solidFill>
                <a:latin typeface="Poppins Bold" panose="00000800000000000000" charset="0"/>
                <a:cs typeface="Poppins Bold" panose="00000800000000000000" charset="0"/>
              </a:rPr>
              <a:t>Objectives and project completion</a:t>
            </a:r>
          </a:p>
        </p:txBody>
      </p:sp>
      <p:pic>
        <p:nvPicPr>
          <p:cNvPr id="4" name="Picture 9" descr="Icon&#10;&#10;Description automatically generated">
            <a:extLst>
              <a:ext uri="{FF2B5EF4-FFF2-40B4-BE49-F238E27FC236}">
                <a16:creationId xmlns:a16="http://schemas.microsoft.com/office/drawing/2014/main" id="{EB48B236-B5BC-6AF1-BE34-1C011A1BD995}"/>
              </a:ext>
            </a:extLst>
          </p:cNvPr>
          <p:cNvPicPr>
            <a:picLocks noChangeAspect="1"/>
          </p:cNvPicPr>
          <p:nvPr/>
        </p:nvPicPr>
        <p:blipFill>
          <a:blip r:embed="rId3"/>
          <a:stretch>
            <a:fillRect/>
          </a:stretch>
        </p:blipFill>
        <p:spPr>
          <a:xfrm>
            <a:off x="6024247" y="3444021"/>
            <a:ext cx="5788872" cy="5788872"/>
          </a:xfrm>
          <a:prstGeom prst="rect">
            <a:avLst/>
          </a:prstGeom>
        </p:spPr>
      </p:pic>
      <p:sp>
        <p:nvSpPr>
          <p:cNvPr id="5" name="Rectangle: Rounded Corners 4">
            <a:extLst>
              <a:ext uri="{FF2B5EF4-FFF2-40B4-BE49-F238E27FC236}">
                <a16:creationId xmlns:a16="http://schemas.microsoft.com/office/drawing/2014/main" id="{6BBCCA4D-B968-9863-604C-4E8D1B9756E9}"/>
              </a:ext>
            </a:extLst>
          </p:cNvPr>
          <p:cNvSpPr/>
          <p:nvPr/>
        </p:nvSpPr>
        <p:spPr>
          <a:xfrm>
            <a:off x="1471142" y="4302744"/>
            <a:ext cx="4308443" cy="43371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Crying Detection</a:t>
            </a:r>
          </a:p>
          <a:p>
            <a:pPr algn="ctr"/>
            <a:endParaRPr lang="en-GB" sz="2800" b="1" dirty="0"/>
          </a:p>
          <a:p>
            <a:pPr marL="285750" indent="-285750">
              <a:buFont typeface="Arial"/>
              <a:buChar char="•"/>
            </a:pPr>
            <a:r>
              <a:rPr lang="en-GB" sz="2800" dirty="0"/>
              <a:t>Data set training and complete</a:t>
            </a:r>
          </a:p>
        </p:txBody>
      </p:sp>
      <p:sp>
        <p:nvSpPr>
          <p:cNvPr id="6" name="Rectangle: Rounded Corners 5">
            <a:extLst>
              <a:ext uri="{FF2B5EF4-FFF2-40B4-BE49-F238E27FC236}">
                <a16:creationId xmlns:a16="http://schemas.microsoft.com/office/drawing/2014/main" id="{107B00E4-3F67-14F2-C191-3015B400405A}"/>
              </a:ext>
            </a:extLst>
          </p:cNvPr>
          <p:cNvSpPr/>
          <p:nvPr/>
        </p:nvSpPr>
        <p:spPr>
          <a:xfrm>
            <a:off x="12011211" y="4338642"/>
            <a:ext cx="4308443" cy="43371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800" b="1" dirty="0"/>
              <a:t>Automatically play lullabies  </a:t>
            </a:r>
          </a:p>
          <a:p>
            <a:pPr algn="ctr"/>
            <a:endParaRPr lang="en-GB" sz="2800" b="1" dirty="0"/>
          </a:p>
          <a:p>
            <a:pPr marL="285750" indent="-285750">
              <a:buFont typeface="Arial" panose="020B0604020202020204" pitchFamily="34" charset="0"/>
              <a:buChar char="•"/>
            </a:pPr>
            <a:r>
              <a:rPr lang="en-GB" sz="2800" dirty="0" err="1"/>
              <a:t>Raspotify</a:t>
            </a:r>
            <a:r>
              <a:rPr lang="en-GB" sz="2800" dirty="0"/>
              <a:t> implementation</a:t>
            </a:r>
          </a:p>
          <a:p>
            <a:pPr algn="ctr"/>
            <a:endParaRPr lang="en-GB" dirty="0"/>
          </a:p>
        </p:txBody>
      </p:sp>
      <p:sp>
        <p:nvSpPr>
          <p:cNvPr id="7" name="Oval 6">
            <a:extLst>
              <a:ext uri="{FF2B5EF4-FFF2-40B4-BE49-F238E27FC236}">
                <a16:creationId xmlns:a16="http://schemas.microsoft.com/office/drawing/2014/main" id="{05120194-FA60-F24B-66C0-B2FFF54E80D3}"/>
              </a:ext>
            </a:extLst>
          </p:cNvPr>
          <p:cNvSpPr/>
          <p:nvPr/>
        </p:nvSpPr>
        <p:spPr>
          <a:xfrm>
            <a:off x="3612698" y="3238500"/>
            <a:ext cx="2246115" cy="172124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85%</a:t>
            </a:r>
            <a:endParaRPr lang="en-US" sz="2400" dirty="0">
              <a:solidFill>
                <a:schemeClr val="tx1"/>
              </a:solidFill>
            </a:endParaRPr>
          </a:p>
        </p:txBody>
      </p:sp>
      <p:sp>
        <p:nvSpPr>
          <p:cNvPr id="8" name="Oval 7">
            <a:extLst>
              <a:ext uri="{FF2B5EF4-FFF2-40B4-BE49-F238E27FC236}">
                <a16:creationId xmlns:a16="http://schemas.microsoft.com/office/drawing/2014/main" id="{4723A420-C2F5-8C36-5F4C-5606C4BCC586}"/>
              </a:ext>
            </a:extLst>
          </p:cNvPr>
          <p:cNvSpPr/>
          <p:nvPr/>
        </p:nvSpPr>
        <p:spPr>
          <a:xfrm>
            <a:off x="11852754" y="3048366"/>
            <a:ext cx="2246115" cy="172124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400" dirty="0">
                <a:solidFill>
                  <a:schemeClr val="tx1"/>
                </a:solidFill>
              </a:rPr>
              <a:t>70%</a:t>
            </a:r>
            <a:endParaRPr lang="en-US" sz="2400" dirty="0">
              <a:solidFill>
                <a:schemeClr val="tx1"/>
              </a:solidFill>
            </a:endParaRPr>
          </a:p>
        </p:txBody>
      </p:sp>
    </p:spTree>
    <p:extLst>
      <p:ext uri="{BB962C8B-B14F-4D97-AF65-F5344CB8AC3E}">
        <p14:creationId xmlns:p14="http://schemas.microsoft.com/office/powerpoint/2010/main" val="1116699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5029200" y="660433"/>
            <a:ext cx="8153400" cy="1329043"/>
          </a:xfrm>
          <a:prstGeom prst="rect">
            <a:avLst/>
          </a:prstGeom>
        </p:spPr>
      </p:pic>
      <p:sp>
        <p:nvSpPr>
          <p:cNvPr id="14" name="TextBox 14"/>
          <p:cNvSpPr txBox="1"/>
          <p:nvPr/>
        </p:nvSpPr>
        <p:spPr>
          <a:xfrm>
            <a:off x="6172200" y="891374"/>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Evidence</a:t>
            </a:r>
          </a:p>
        </p:txBody>
      </p:sp>
      <p:pic>
        <p:nvPicPr>
          <p:cNvPr id="3" name="Picture 2" descr="A picture containing loudspeaker, indoor, electronics, wall&#10;&#10;Description automatically generated">
            <a:extLst>
              <a:ext uri="{FF2B5EF4-FFF2-40B4-BE49-F238E27FC236}">
                <a16:creationId xmlns:a16="http://schemas.microsoft.com/office/drawing/2014/main" id="{BC101117-8EDA-03B8-72B1-1A0997305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400299"/>
            <a:ext cx="7772400" cy="72262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4916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5029200" y="660433"/>
            <a:ext cx="8153400" cy="1329043"/>
          </a:xfrm>
          <a:prstGeom prst="rect">
            <a:avLst/>
          </a:prstGeom>
        </p:spPr>
      </p:pic>
      <p:sp>
        <p:nvSpPr>
          <p:cNvPr id="14" name="TextBox 14"/>
          <p:cNvSpPr txBox="1"/>
          <p:nvPr/>
        </p:nvSpPr>
        <p:spPr>
          <a:xfrm>
            <a:off x="6172200" y="891374"/>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Evidence</a:t>
            </a:r>
          </a:p>
        </p:txBody>
      </p:sp>
      <p:pic>
        <p:nvPicPr>
          <p:cNvPr id="3" name="Picture 2">
            <a:extLst>
              <a:ext uri="{FF2B5EF4-FFF2-40B4-BE49-F238E27FC236}">
                <a16:creationId xmlns:a16="http://schemas.microsoft.com/office/drawing/2014/main" id="{BC101117-8EDA-03B8-72B1-1A09973052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29000" y="2400300"/>
            <a:ext cx="10744200" cy="7391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3009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5029200" y="660433"/>
            <a:ext cx="8153400" cy="1329043"/>
          </a:xfrm>
          <a:prstGeom prst="rect">
            <a:avLst/>
          </a:prstGeom>
        </p:spPr>
      </p:pic>
      <p:sp>
        <p:nvSpPr>
          <p:cNvPr id="14" name="TextBox 14"/>
          <p:cNvSpPr txBox="1"/>
          <p:nvPr/>
        </p:nvSpPr>
        <p:spPr>
          <a:xfrm>
            <a:off x="6172200" y="891374"/>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Evidence</a:t>
            </a:r>
          </a:p>
        </p:txBody>
      </p:sp>
      <p:pic>
        <p:nvPicPr>
          <p:cNvPr id="3" name="Picture 2">
            <a:extLst>
              <a:ext uri="{FF2B5EF4-FFF2-40B4-BE49-F238E27FC236}">
                <a16:creationId xmlns:a16="http://schemas.microsoft.com/office/drawing/2014/main" id="{BC101117-8EDA-03B8-72B1-1A09973052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6200" y="2552700"/>
            <a:ext cx="10287000" cy="7239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56175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5029200" y="660433"/>
            <a:ext cx="8153400" cy="1329043"/>
          </a:xfrm>
          <a:prstGeom prst="rect">
            <a:avLst/>
          </a:prstGeom>
        </p:spPr>
      </p:pic>
      <p:sp>
        <p:nvSpPr>
          <p:cNvPr id="14" name="TextBox 14"/>
          <p:cNvSpPr txBox="1"/>
          <p:nvPr/>
        </p:nvSpPr>
        <p:spPr>
          <a:xfrm>
            <a:off x="6172200" y="891374"/>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Evidence</a:t>
            </a:r>
          </a:p>
        </p:txBody>
      </p:sp>
      <p:pic>
        <p:nvPicPr>
          <p:cNvPr id="8" name="Picture 7" descr="A picture containing screenshot, cartoon, design, illustration&#10;&#10;Description automatically generated">
            <a:extLst>
              <a:ext uri="{FF2B5EF4-FFF2-40B4-BE49-F238E27FC236}">
                <a16:creationId xmlns:a16="http://schemas.microsoft.com/office/drawing/2014/main" id="{B230C8F1-98E2-46F0-08BA-F68C1753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882459"/>
            <a:ext cx="7706118" cy="5943600"/>
          </a:xfrm>
          <a:prstGeom prst="rect">
            <a:avLst/>
          </a:prstGeom>
        </p:spPr>
      </p:pic>
      <p:pic>
        <p:nvPicPr>
          <p:cNvPr id="10" name="Picture 9" descr="A picture containing screenshot, design&#10;&#10;Description automatically generated">
            <a:extLst>
              <a:ext uri="{FF2B5EF4-FFF2-40B4-BE49-F238E27FC236}">
                <a16:creationId xmlns:a16="http://schemas.microsoft.com/office/drawing/2014/main" id="{4C0F5F0D-9577-EFA6-5BE6-A39DE27C6A97}"/>
              </a:ext>
            </a:extLst>
          </p:cNvPr>
          <p:cNvPicPr>
            <a:picLocks noChangeAspect="1"/>
          </p:cNvPicPr>
          <p:nvPr/>
        </p:nvPicPr>
        <p:blipFill rotWithShape="1">
          <a:blip r:embed="rId4">
            <a:extLst>
              <a:ext uri="{28A0092B-C50C-407E-A947-70E740481C1C}">
                <a14:useLocalDpi xmlns:a14="http://schemas.microsoft.com/office/drawing/2010/main" val="0"/>
              </a:ext>
            </a:extLst>
          </a:blip>
          <a:srcRect l="3927" t="2679"/>
          <a:stretch/>
        </p:blipFill>
        <p:spPr>
          <a:xfrm>
            <a:off x="7300310" y="2882459"/>
            <a:ext cx="7481907" cy="5845629"/>
          </a:xfrm>
          <a:prstGeom prst="rect">
            <a:avLst/>
          </a:prstGeom>
        </p:spPr>
      </p:pic>
    </p:spTree>
    <p:extLst>
      <p:ext uri="{BB962C8B-B14F-4D97-AF65-F5344CB8AC3E}">
        <p14:creationId xmlns:p14="http://schemas.microsoft.com/office/powerpoint/2010/main" val="3224104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15240" y="-38100"/>
            <a:ext cx="18288000" cy="10287000"/>
          </a:xfrm>
          <a:prstGeom prst="rect">
            <a:avLst/>
          </a:prstGeom>
        </p:spPr>
      </p:pic>
      <p:sp>
        <p:nvSpPr>
          <p:cNvPr id="3" name="TextBox 3"/>
          <p:cNvSpPr txBox="1"/>
          <p:nvPr/>
        </p:nvSpPr>
        <p:spPr>
          <a:xfrm>
            <a:off x="3200399" y="1448169"/>
            <a:ext cx="11887200" cy="1095172"/>
          </a:xfrm>
          <a:prstGeom prst="rect">
            <a:avLst/>
          </a:prstGeom>
        </p:spPr>
        <p:txBody>
          <a:bodyPr wrap="square" lIns="0" tIns="0" rIns="0" bIns="0" rtlCol="0" anchor="t">
            <a:spAutoFit/>
          </a:bodyPr>
          <a:lstStyle/>
          <a:p>
            <a:pPr algn="ctr">
              <a:lnSpc>
                <a:spcPts val="8400"/>
              </a:lnSpc>
            </a:pPr>
            <a:r>
              <a:rPr lang="en-US" sz="8000" dirty="0">
                <a:solidFill>
                  <a:srgbClr val="FFFFFF"/>
                </a:solidFill>
                <a:latin typeface="Poppins Bold"/>
              </a:rPr>
              <a:t>RESEARCH OBJECTIVES</a:t>
            </a:r>
          </a:p>
        </p:txBody>
      </p:sp>
      <p:sp>
        <p:nvSpPr>
          <p:cNvPr id="4" name="TextBox 4"/>
          <p:cNvSpPr txBox="1"/>
          <p:nvPr/>
        </p:nvSpPr>
        <p:spPr>
          <a:xfrm>
            <a:off x="2362200" y="4838700"/>
            <a:ext cx="13563599" cy="3220753"/>
          </a:xfrm>
          <a:prstGeom prst="rect">
            <a:avLst/>
          </a:prstGeom>
        </p:spPr>
        <p:txBody>
          <a:bodyPr wrap="square" lIns="0" tIns="0" rIns="0" bIns="0" rtlCol="0" anchor="t">
            <a:spAutoFit/>
          </a:bodyPr>
          <a:lstStyle/>
          <a:p>
            <a:pPr algn="ctr">
              <a:lnSpc>
                <a:spcPct val="150000"/>
              </a:lnSpc>
            </a:pPr>
            <a:r>
              <a:rPr lang="en-GB" sz="3600" dirty="0">
                <a:solidFill>
                  <a:srgbClr val="FFFFFF"/>
                </a:solidFill>
                <a:latin typeface="Poppins"/>
              </a:rPr>
              <a:t>To develop a robot capable of caring for toddlers in the absence of their parents. Overall, the research aims to create a technology that can enhance child safety and provide peace of mind for parents and caregivers.</a:t>
            </a:r>
          </a:p>
        </p:txBody>
      </p:sp>
      <p:pic>
        <p:nvPicPr>
          <p:cNvPr id="5" name="Picture 5"/>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970635" y="7256234"/>
            <a:ext cx="5370049" cy="4114800"/>
          </a:xfrm>
          <a:prstGeom prst="rect">
            <a:avLst/>
          </a:prstGeom>
        </p:spPr>
      </p:pic>
      <p:pic>
        <p:nvPicPr>
          <p:cNvPr id="6" name="Picture 6"/>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14888586" y="-1084034"/>
            <a:ext cx="5370049" cy="4114800"/>
          </a:xfrm>
          <a:prstGeom prst="rect">
            <a:avLst/>
          </a:prstGeom>
        </p:spPr>
      </p:pic>
      <p:pic>
        <p:nvPicPr>
          <p:cNvPr id="8" name="Picture 7">
            <a:extLst>
              <a:ext uri="{FF2B5EF4-FFF2-40B4-BE49-F238E27FC236}">
                <a16:creationId xmlns:a16="http://schemas.microsoft.com/office/drawing/2014/main" id="{4AE44AFD-3C84-EA25-D2D2-50DF15F096DF}"/>
              </a:ext>
            </a:extLst>
          </p:cNvPr>
          <p:cNvPicPr>
            <a:picLocks noChangeAspect="1"/>
          </p:cNvPicPr>
          <p:nvPr/>
        </p:nvPicPr>
        <p:blipFill>
          <a:blip r:embed="rId5"/>
          <a:stretch>
            <a:fillRect/>
          </a:stretch>
        </p:blipFill>
        <p:spPr>
          <a:xfrm>
            <a:off x="5187352" y="3080999"/>
            <a:ext cx="7913294" cy="1347333"/>
          </a:xfrm>
          <a:prstGeom prst="rect">
            <a:avLst/>
          </a:prstGeom>
        </p:spPr>
      </p:pic>
      <p:sp>
        <p:nvSpPr>
          <p:cNvPr id="7" name="TextBox 3">
            <a:extLst>
              <a:ext uri="{FF2B5EF4-FFF2-40B4-BE49-F238E27FC236}">
                <a16:creationId xmlns:a16="http://schemas.microsoft.com/office/drawing/2014/main" id="{020300F1-AB78-D6FB-FF35-0B1A1F9DD001}"/>
              </a:ext>
            </a:extLst>
          </p:cNvPr>
          <p:cNvSpPr txBox="1"/>
          <p:nvPr/>
        </p:nvSpPr>
        <p:spPr>
          <a:xfrm>
            <a:off x="3372200" y="3151087"/>
            <a:ext cx="11887200" cy="1001813"/>
          </a:xfrm>
          <a:prstGeom prst="rect">
            <a:avLst/>
          </a:prstGeom>
        </p:spPr>
        <p:txBody>
          <a:bodyPr wrap="square" lIns="0" tIns="0" rIns="0" bIns="0" rtlCol="0" anchor="t">
            <a:spAutoFit/>
          </a:bodyPr>
          <a:lstStyle/>
          <a:p>
            <a:pPr algn="ctr">
              <a:lnSpc>
                <a:spcPts val="8400"/>
              </a:lnSpc>
            </a:pPr>
            <a:r>
              <a:rPr lang="en-US" sz="5400" dirty="0">
                <a:solidFill>
                  <a:srgbClr val="FFFFFF"/>
                </a:solidFill>
                <a:latin typeface="Poppins Bold"/>
              </a:rPr>
              <a:t>Main Objective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C252AC4-B8A8-3583-95F5-709BEABD6DC6}"/>
              </a:ext>
            </a:extLst>
          </p:cNvPr>
          <p:cNvPicPr>
            <a:picLocks noChangeAspect="1"/>
          </p:cNvPicPr>
          <p:nvPr/>
        </p:nvPicPr>
        <p:blipFill>
          <a:blip r:embed="rId2"/>
          <a:stretch>
            <a:fillRect/>
          </a:stretch>
        </p:blipFill>
        <p:spPr>
          <a:xfrm>
            <a:off x="5029200" y="660433"/>
            <a:ext cx="8153400" cy="1329043"/>
          </a:xfrm>
          <a:prstGeom prst="rect">
            <a:avLst/>
          </a:prstGeom>
        </p:spPr>
      </p:pic>
      <p:sp>
        <p:nvSpPr>
          <p:cNvPr id="14" name="TextBox 14"/>
          <p:cNvSpPr txBox="1"/>
          <p:nvPr/>
        </p:nvSpPr>
        <p:spPr>
          <a:xfrm>
            <a:off x="6172200" y="891374"/>
            <a:ext cx="6298479" cy="867160"/>
          </a:xfrm>
          <a:prstGeom prst="rect">
            <a:avLst/>
          </a:prstGeom>
        </p:spPr>
        <p:txBody>
          <a:bodyPr lIns="0" tIns="0" rIns="0" bIns="0" rtlCol="0" anchor="t">
            <a:spAutoFit/>
          </a:bodyPr>
          <a:lstStyle/>
          <a:p>
            <a:pPr>
              <a:lnSpc>
                <a:spcPts val="7000"/>
              </a:lnSpc>
            </a:pPr>
            <a:r>
              <a:rPr lang="en-US" sz="5400" dirty="0">
                <a:solidFill>
                  <a:srgbClr val="FFFFFF"/>
                </a:solidFill>
                <a:latin typeface="Poppins Bold"/>
              </a:rPr>
              <a:t>Project Evidence</a:t>
            </a:r>
          </a:p>
        </p:txBody>
      </p:sp>
      <p:pic>
        <p:nvPicPr>
          <p:cNvPr id="11" name="Picture 10" descr="A picture containing text, electronics, computer, screenshot&#10;&#10;Description automatically generated">
            <a:extLst>
              <a:ext uri="{FF2B5EF4-FFF2-40B4-BE49-F238E27FC236}">
                <a16:creationId xmlns:a16="http://schemas.microsoft.com/office/drawing/2014/main" id="{A1C3A0AC-DE1C-9E35-0AB9-307388ACF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2503227"/>
            <a:ext cx="9497786" cy="7123340"/>
          </a:xfrm>
          <a:prstGeom prst="rect">
            <a:avLst/>
          </a:prstGeom>
        </p:spPr>
      </p:pic>
    </p:spTree>
    <p:extLst>
      <p:ext uri="{BB962C8B-B14F-4D97-AF65-F5344CB8AC3E}">
        <p14:creationId xmlns:p14="http://schemas.microsoft.com/office/powerpoint/2010/main" val="1332965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V="1">
            <a:off x="-2005785" y="-1084034"/>
            <a:ext cx="5370049" cy="4114800"/>
          </a:xfrm>
          <a:prstGeom prst="rect">
            <a:avLst/>
          </a:prstGeom>
        </p:spPr>
      </p:pic>
      <p:pic>
        <p:nvPicPr>
          <p:cNvPr id="8" name="Picture 7">
            <a:extLst>
              <a:ext uri="{FF2B5EF4-FFF2-40B4-BE49-F238E27FC236}">
                <a16:creationId xmlns:a16="http://schemas.microsoft.com/office/drawing/2014/main" id="{320242A6-1FB1-9238-159C-9EE825644206}"/>
              </a:ext>
            </a:extLst>
          </p:cNvPr>
          <p:cNvPicPr>
            <a:picLocks noChangeAspect="1"/>
          </p:cNvPicPr>
          <p:nvPr/>
        </p:nvPicPr>
        <p:blipFill>
          <a:blip r:embed="rId4"/>
          <a:stretch>
            <a:fillRect/>
          </a:stretch>
        </p:blipFill>
        <p:spPr>
          <a:xfrm>
            <a:off x="2590801" y="977498"/>
            <a:ext cx="11734800" cy="1329043"/>
          </a:xfrm>
          <a:prstGeom prst="rect">
            <a:avLst/>
          </a:prstGeom>
        </p:spPr>
      </p:pic>
      <p:sp>
        <p:nvSpPr>
          <p:cNvPr id="12" name="TextBox 11">
            <a:extLst>
              <a:ext uri="{FF2B5EF4-FFF2-40B4-BE49-F238E27FC236}">
                <a16:creationId xmlns:a16="http://schemas.microsoft.com/office/drawing/2014/main" id="{C9C3955E-9132-D99E-658A-628C31486258}"/>
              </a:ext>
            </a:extLst>
          </p:cNvPr>
          <p:cNvSpPr txBox="1"/>
          <p:nvPr/>
        </p:nvSpPr>
        <p:spPr>
          <a:xfrm>
            <a:off x="3657600" y="1145159"/>
            <a:ext cx="11353800" cy="1015663"/>
          </a:xfrm>
          <a:prstGeom prst="rect">
            <a:avLst/>
          </a:prstGeom>
          <a:noFill/>
        </p:spPr>
        <p:txBody>
          <a:bodyPr wrap="square" rtlCol="0">
            <a:spAutoFit/>
          </a:bodyPr>
          <a:lstStyle/>
          <a:p>
            <a:r>
              <a:rPr lang="en-US" sz="6000" b="1" dirty="0">
                <a:solidFill>
                  <a:schemeClr val="bg1"/>
                </a:solidFill>
                <a:latin typeface="Poppins" panose="00000500000000000000" pitchFamily="2" charset="0"/>
                <a:cs typeface="Poppins" panose="00000500000000000000" pitchFamily="2" charset="0"/>
              </a:rPr>
              <a:t>Next Expected Progress</a:t>
            </a:r>
          </a:p>
        </p:txBody>
      </p:sp>
      <p:pic>
        <p:nvPicPr>
          <p:cNvPr id="2" name="Content Placeholder 6" descr="A picture containing graphics, logo, font, clipart&#10;&#10;Description automatically generated">
            <a:extLst>
              <a:ext uri="{FF2B5EF4-FFF2-40B4-BE49-F238E27FC236}">
                <a16:creationId xmlns:a16="http://schemas.microsoft.com/office/drawing/2014/main" id="{C1987B10-326D-CD5E-25BD-D104AB451A4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397" t="13441" r="13388" b="14984"/>
          <a:stretch/>
        </p:blipFill>
        <p:spPr>
          <a:xfrm>
            <a:off x="11049000" y="7066094"/>
            <a:ext cx="2801920" cy="2702298"/>
          </a:xfrm>
          <a:prstGeom prst="rect">
            <a:avLst/>
          </a:prstGeom>
        </p:spPr>
      </p:pic>
      <p:sp>
        <p:nvSpPr>
          <p:cNvPr id="3" name="TextBox 2">
            <a:extLst>
              <a:ext uri="{FF2B5EF4-FFF2-40B4-BE49-F238E27FC236}">
                <a16:creationId xmlns:a16="http://schemas.microsoft.com/office/drawing/2014/main" id="{4ADF2270-2629-18BE-52AA-63100324FC23}"/>
              </a:ext>
            </a:extLst>
          </p:cNvPr>
          <p:cNvSpPr txBox="1"/>
          <p:nvPr/>
        </p:nvSpPr>
        <p:spPr>
          <a:xfrm>
            <a:off x="1866901" y="2484181"/>
            <a:ext cx="12496800" cy="575542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3200" dirty="0"/>
              <a:t> </a:t>
            </a:r>
            <a:r>
              <a:rPr lang="en-US" sz="3200" dirty="0">
                <a:latin typeface="Poppins" panose="00000500000000000000" pitchFamily="2" charset="0"/>
                <a:cs typeface="Poppins" panose="00000500000000000000" pitchFamily="2" charset="0"/>
              </a:rPr>
              <a:t>Implement and complete the crying detection system.</a:t>
            </a:r>
          </a:p>
          <a:p>
            <a:pPr marL="285750" indent="-285750">
              <a:lnSpc>
                <a:spcPct val="150000"/>
              </a:lnSpc>
              <a:buFont typeface="Wingdings" panose="05000000000000000000" pitchFamily="2" charset="2"/>
              <a:buChar char="ü"/>
            </a:pPr>
            <a:r>
              <a:rPr lang="en-US" sz="3200" dirty="0">
                <a:latin typeface="Poppins" panose="00000500000000000000" pitchFamily="2" charset="0"/>
                <a:cs typeface="Poppins" panose="00000500000000000000" pitchFamily="2" charset="0"/>
              </a:rPr>
              <a:t> Implement complete the automated lullabies playing system</a:t>
            </a:r>
          </a:p>
          <a:p>
            <a:pPr marL="285750" indent="-285750">
              <a:lnSpc>
                <a:spcPct val="150000"/>
              </a:lnSpc>
              <a:buFont typeface="Wingdings" panose="05000000000000000000" pitchFamily="2" charset="2"/>
              <a:buChar char="ü"/>
            </a:pPr>
            <a:r>
              <a:rPr lang="en-US" sz="3200" dirty="0">
                <a:latin typeface="Poppins" panose="00000500000000000000" pitchFamily="2" charset="0"/>
                <a:cs typeface="Poppins" panose="00000500000000000000" pitchFamily="2" charset="0"/>
              </a:rPr>
              <a:t> Implement and complete the </a:t>
            </a:r>
            <a:r>
              <a:rPr lang="en-US" sz="3200" dirty="0" err="1">
                <a:latin typeface="Poppins" panose="00000500000000000000" pitchFamily="2" charset="0"/>
                <a:cs typeface="Poppins" panose="00000500000000000000" pitchFamily="2" charset="0"/>
              </a:rPr>
              <a:t>Raspotify</a:t>
            </a:r>
            <a:r>
              <a:rPr lang="en-US" sz="3200" dirty="0">
                <a:latin typeface="Poppins" panose="00000500000000000000" pitchFamily="2" charset="0"/>
                <a:cs typeface="Poppins" panose="00000500000000000000" pitchFamily="2" charset="0"/>
              </a:rPr>
              <a:t> to lullabies playing system</a:t>
            </a:r>
          </a:p>
          <a:p>
            <a:pPr marL="285750" indent="-285750">
              <a:lnSpc>
                <a:spcPct val="150000"/>
              </a:lnSpc>
              <a:buFont typeface="Wingdings" panose="05000000000000000000" pitchFamily="2" charset="2"/>
              <a:buChar char="ü"/>
            </a:pPr>
            <a:r>
              <a:rPr lang="en-US" sz="3200" dirty="0">
                <a:latin typeface="Poppins" panose="00000500000000000000" pitchFamily="2" charset="0"/>
                <a:cs typeface="Poppins" panose="00000500000000000000" pitchFamily="2" charset="0"/>
              </a:rPr>
              <a:t>Successfully complete the overall automated lullabies playing system.</a:t>
            </a:r>
          </a:p>
          <a:p>
            <a:pPr marL="285750" indent="-285750">
              <a:buFont typeface="Wingdings" panose="05000000000000000000" pitchFamily="2" charset="2"/>
              <a:buChar char="ü"/>
            </a:pPr>
            <a:endParaRPr lang="en-US" sz="32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410018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24D8F7-B5BD-4803-4C96-52AF2ED9107B}"/>
              </a:ext>
            </a:extLst>
          </p:cNvPr>
          <p:cNvPicPr>
            <a:picLocks noChangeAspect="1"/>
          </p:cNvPicPr>
          <p:nvPr/>
        </p:nvPicPr>
        <p:blipFill>
          <a:blip r:embed="rId2"/>
          <a:stretch>
            <a:fillRect/>
          </a:stretch>
        </p:blipFill>
        <p:spPr>
          <a:xfrm>
            <a:off x="441796" y="398678"/>
            <a:ext cx="7255230" cy="1329043"/>
          </a:xfrm>
          <a:prstGeom prst="rect">
            <a:avLst/>
          </a:prstGeom>
        </p:spPr>
      </p:pic>
      <p:sp>
        <p:nvSpPr>
          <p:cNvPr id="6" name="TextBox 5">
            <a:extLst>
              <a:ext uri="{FF2B5EF4-FFF2-40B4-BE49-F238E27FC236}">
                <a16:creationId xmlns:a16="http://schemas.microsoft.com/office/drawing/2014/main" id="{EC05A021-6957-1E78-CD0B-658070134A10}"/>
              </a:ext>
            </a:extLst>
          </p:cNvPr>
          <p:cNvSpPr txBox="1"/>
          <p:nvPr/>
        </p:nvSpPr>
        <p:spPr>
          <a:xfrm>
            <a:off x="228600" y="647700"/>
            <a:ext cx="7681621" cy="830997"/>
          </a:xfrm>
          <a:prstGeom prst="rect">
            <a:avLst/>
          </a:prstGeom>
          <a:noFill/>
        </p:spPr>
        <p:txBody>
          <a:bodyPr wrap="square" rtlCol="0">
            <a:spAutoFit/>
          </a:bodyPr>
          <a:lstStyle/>
          <a:p>
            <a:pPr algn="ctr"/>
            <a:r>
              <a:rPr lang="en-US" sz="4800" b="1" dirty="0">
                <a:solidFill>
                  <a:schemeClr val="bg1"/>
                </a:solidFill>
                <a:latin typeface="Poppins" panose="00000500000000000000" pitchFamily="2" charset="0"/>
                <a:cs typeface="Poppins" panose="00000500000000000000" pitchFamily="2" charset="0"/>
              </a:rPr>
              <a:t>Budget</a:t>
            </a:r>
          </a:p>
        </p:txBody>
      </p:sp>
      <p:graphicFrame>
        <p:nvGraphicFramePr>
          <p:cNvPr id="9" name="Table 9">
            <a:extLst>
              <a:ext uri="{FF2B5EF4-FFF2-40B4-BE49-F238E27FC236}">
                <a16:creationId xmlns:a16="http://schemas.microsoft.com/office/drawing/2014/main" id="{BE97CBBF-FFAA-75D7-8C9E-BD7B726B603F}"/>
              </a:ext>
            </a:extLst>
          </p:cNvPr>
          <p:cNvGraphicFramePr>
            <a:graphicFrameLocks noGrp="1"/>
          </p:cNvGraphicFramePr>
          <p:nvPr>
            <p:extLst>
              <p:ext uri="{D42A27DB-BD31-4B8C-83A1-F6EECF244321}">
                <p14:modId xmlns:p14="http://schemas.microsoft.com/office/powerpoint/2010/main" val="418553141"/>
              </p:ext>
            </p:extLst>
          </p:nvPr>
        </p:nvGraphicFramePr>
        <p:xfrm>
          <a:off x="1219200" y="2000555"/>
          <a:ext cx="15621000" cy="7924800"/>
        </p:xfrm>
        <a:graphic>
          <a:graphicData uri="http://schemas.openxmlformats.org/drawingml/2006/table">
            <a:tbl>
              <a:tblPr firstRow="1" bandRow="1">
                <a:tableStyleId>{5C22544A-7EE6-4342-B048-85BDC9FD1C3A}</a:tableStyleId>
              </a:tblPr>
              <a:tblGrid>
                <a:gridCol w="5207000">
                  <a:extLst>
                    <a:ext uri="{9D8B030D-6E8A-4147-A177-3AD203B41FA5}">
                      <a16:colId xmlns:a16="http://schemas.microsoft.com/office/drawing/2014/main" val="1892715670"/>
                    </a:ext>
                  </a:extLst>
                </a:gridCol>
                <a:gridCol w="5207000">
                  <a:extLst>
                    <a:ext uri="{9D8B030D-6E8A-4147-A177-3AD203B41FA5}">
                      <a16:colId xmlns:a16="http://schemas.microsoft.com/office/drawing/2014/main" val="1578821017"/>
                    </a:ext>
                  </a:extLst>
                </a:gridCol>
                <a:gridCol w="5207000">
                  <a:extLst>
                    <a:ext uri="{9D8B030D-6E8A-4147-A177-3AD203B41FA5}">
                      <a16:colId xmlns:a16="http://schemas.microsoft.com/office/drawing/2014/main" val="966245968"/>
                    </a:ext>
                  </a:extLst>
                </a:gridCol>
              </a:tblGrid>
              <a:tr h="333488">
                <a:tc>
                  <a:txBody>
                    <a:bodyPr/>
                    <a:lstStyle/>
                    <a:p>
                      <a:r>
                        <a:rPr lang="en-US" sz="2000" dirty="0"/>
                        <a:t>Component</a:t>
                      </a:r>
                    </a:p>
                  </a:txBody>
                  <a:tcPr/>
                </a:tc>
                <a:tc>
                  <a:txBody>
                    <a:bodyPr/>
                    <a:lstStyle/>
                    <a:p>
                      <a:r>
                        <a:rPr lang="en-US" sz="2000" dirty="0"/>
                        <a:t>Quantity</a:t>
                      </a:r>
                    </a:p>
                  </a:txBody>
                  <a:tcPr/>
                </a:tc>
                <a:tc>
                  <a:txBody>
                    <a:bodyPr/>
                    <a:lstStyle/>
                    <a:p>
                      <a:r>
                        <a:rPr lang="en-US" sz="2000" dirty="0"/>
                        <a:t>Price (LKR) </a:t>
                      </a:r>
                    </a:p>
                  </a:txBody>
                  <a:tcPr/>
                </a:tc>
                <a:extLst>
                  <a:ext uri="{0D108BD9-81ED-4DB2-BD59-A6C34878D82A}">
                    <a16:rowId xmlns:a16="http://schemas.microsoft.com/office/drawing/2014/main" val="2171642356"/>
                  </a:ext>
                </a:extLst>
              </a:tr>
              <a:tr h="333488">
                <a:tc>
                  <a:txBody>
                    <a:bodyPr/>
                    <a:lstStyle/>
                    <a:p>
                      <a:pPr algn="l"/>
                      <a:r>
                        <a:rPr lang="en-US" sz="2000" dirty="0"/>
                        <a:t>Raspberry Pi 4 module</a:t>
                      </a:r>
                    </a:p>
                  </a:txBody>
                  <a:tcPr/>
                </a:tc>
                <a:tc>
                  <a:txBody>
                    <a:bodyPr/>
                    <a:lstStyle/>
                    <a:p>
                      <a:pPr algn="ctr"/>
                      <a:r>
                        <a:rPr lang="en-US" sz="2000" dirty="0"/>
                        <a:t>1</a:t>
                      </a:r>
                    </a:p>
                  </a:txBody>
                  <a:tcPr/>
                </a:tc>
                <a:tc>
                  <a:txBody>
                    <a:bodyPr/>
                    <a:lstStyle/>
                    <a:p>
                      <a:r>
                        <a:rPr lang="en-US" sz="2000" dirty="0"/>
                        <a:t>45,000/=</a:t>
                      </a:r>
                    </a:p>
                  </a:txBody>
                  <a:tcPr/>
                </a:tc>
                <a:extLst>
                  <a:ext uri="{0D108BD9-81ED-4DB2-BD59-A6C34878D82A}">
                    <a16:rowId xmlns:a16="http://schemas.microsoft.com/office/drawing/2014/main" val="365608788"/>
                  </a:ext>
                </a:extLst>
              </a:tr>
              <a:tr h="333488">
                <a:tc>
                  <a:txBody>
                    <a:bodyPr/>
                    <a:lstStyle/>
                    <a:p>
                      <a:pPr algn="l"/>
                      <a:r>
                        <a:rPr lang="en-US" sz="2000" dirty="0"/>
                        <a:t>Arduino mega board</a:t>
                      </a:r>
                    </a:p>
                  </a:txBody>
                  <a:tcPr/>
                </a:tc>
                <a:tc>
                  <a:txBody>
                    <a:bodyPr/>
                    <a:lstStyle/>
                    <a:p>
                      <a:pPr algn="ctr"/>
                      <a:r>
                        <a:rPr lang="en-US" sz="2000" dirty="0"/>
                        <a:t>1</a:t>
                      </a:r>
                    </a:p>
                  </a:txBody>
                  <a:tcPr/>
                </a:tc>
                <a:tc>
                  <a:txBody>
                    <a:bodyPr/>
                    <a:lstStyle/>
                    <a:p>
                      <a:r>
                        <a:rPr lang="en-US" sz="2000" dirty="0"/>
                        <a:t>7500/=</a:t>
                      </a:r>
                    </a:p>
                  </a:txBody>
                  <a:tcPr/>
                </a:tc>
                <a:extLst>
                  <a:ext uri="{0D108BD9-81ED-4DB2-BD59-A6C34878D82A}">
                    <a16:rowId xmlns:a16="http://schemas.microsoft.com/office/drawing/2014/main" val="3636975627"/>
                  </a:ext>
                </a:extLst>
              </a:tr>
              <a:tr h="333488">
                <a:tc>
                  <a:txBody>
                    <a:bodyPr/>
                    <a:lstStyle/>
                    <a:p>
                      <a:pPr algn="l"/>
                      <a:r>
                        <a:rPr lang="en-US" sz="2000" dirty="0"/>
                        <a:t>Gear motor</a:t>
                      </a:r>
                    </a:p>
                  </a:txBody>
                  <a:tcPr/>
                </a:tc>
                <a:tc>
                  <a:txBody>
                    <a:bodyPr/>
                    <a:lstStyle/>
                    <a:p>
                      <a:pPr algn="ctr"/>
                      <a:r>
                        <a:rPr lang="en-US" sz="2000" dirty="0"/>
                        <a:t>4</a:t>
                      </a:r>
                    </a:p>
                  </a:txBody>
                  <a:tcPr/>
                </a:tc>
                <a:tc>
                  <a:txBody>
                    <a:bodyPr/>
                    <a:lstStyle/>
                    <a:p>
                      <a:r>
                        <a:rPr lang="en-US" sz="2000" dirty="0"/>
                        <a:t>5000/=</a:t>
                      </a:r>
                    </a:p>
                  </a:txBody>
                  <a:tcPr/>
                </a:tc>
                <a:extLst>
                  <a:ext uri="{0D108BD9-81ED-4DB2-BD59-A6C34878D82A}">
                    <a16:rowId xmlns:a16="http://schemas.microsoft.com/office/drawing/2014/main" val="2480472980"/>
                  </a:ext>
                </a:extLst>
              </a:tr>
              <a:tr h="333488">
                <a:tc>
                  <a:txBody>
                    <a:bodyPr/>
                    <a:lstStyle/>
                    <a:p>
                      <a:pPr algn="l"/>
                      <a:r>
                        <a:rPr lang="en-US" sz="2000" dirty="0"/>
                        <a:t>Power bank </a:t>
                      </a:r>
                    </a:p>
                  </a:txBody>
                  <a:tcPr/>
                </a:tc>
                <a:tc>
                  <a:txBody>
                    <a:bodyPr/>
                    <a:lstStyle/>
                    <a:p>
                      <a:pPr algn="ctr"/>
                      <a:r>
                        <a:rPr lang="en-US" sz="2000" dirty="0"/>
                        <a:t>1</a:t>
                      </a:r>
                    </a:p>
                  </a:txBody>
                  <a:tcPr/>
                </a:tc>
                <a:tc>
                  <a:txBody>
                    <a:bodyPr/>
                    <a:lstStyle/>
                    <a:p>
                      <a:r>
                        <a:rPr lang="en-US" sz="2000" dirty="0"/>
                        <a:t>5000/=</a:t>
                      </a:r>
                    </a:p>
                  </a:txBody>
                  <a:tcPr/>
                </a:tc>
                <a:extLst>
                  <a:ext uri="{0D108BD9-81ED-4DB2-BD59-A6C34878D82A}">
                    <a16:rowId xmlns:a16="http://schemas.microsoft.com/office/drawing/2014/main" val="2696775386"/>
                  </a:ext>
                </a:extLst>
              </a:tr>
              <a:tr h="333488">
                <a:tc>
                  <a:txBody>
                    <a:bodyPr/>
                    <a:lstStyle/>
                    <a:p>
                      <a:pPr algn="l"/>
                      <a:r>
                        <a:rPr lang="en-US" sz="2000" dirty="0"/>
                        <a:t>SIM module (800l)</a:t>
                      </a:r>
                    </a:p>
                  </a:txBody>
                  <a:tcPr/>
                </a:tc>
                <a:tc>
                  <a:txBody>
                    <a:bodyPr/>
                    <a:lstStyle/>
                    <a:p>
                      <a:pPr algn="ctr"/>
                      <a:r>
                        <a:rPr lang="en-US" sz="2000" dirty="0"/>
                        <a:t>1</a:t>
                      </a:r>
                    </a:p>
                  </a:txBody>
                  <a:tcPr/>
                </a:tc>
                <a:tc>
                  <a:txBody>
                    <a:bodyPr/>
                    <a:lstStyle/>
                    <a:p>
                      <a:r>
                        <a:rPr lang="en-US" sz="2000" dirty="0"/>
                        <a:t>1100/=</a:t>
                      </a:r>
                    </a:p>
                  </a:txBody>
                  <a:tcPr/>
                </a:tc>
                <a:extLst>
                  <a:ext uri="{0D108BD9-81ED-4DB2-BD59-A6C34878D82A}">
                    <a16:rowId xmlns:a16="http://schemas.microsoft.com/office/drawing/2014/main" val="2771485678"/>
                  </a:ext>
                </a:extLst>
              </a:tr>
              <a:tr h="333488">
                <a:tc>
                  <a:txBody>
                    <a:bodyPr/>
                    <a:lstStyle/>
                    <a:p>
                      <a:pPr algn="l"/>
                      <a:r>
                        <a:rPr lang="en-US" sz="2000" dirty="0"/>
                        <a:t>Motor driver (L298N)</a:t>
                      </a:r>
                    </a:p>
                  </a:txBody>
                  <a:tcPr/>
                </a:tc>
                <a:tc>
                  <a:txBody>
                    <a:bodyPr/>
                    <a:lstStyle/>
                    <a:p>
                      <a:pPr algn="ctr"/>
                      <a:r>
                        <a:rPr lang="en-US" sz="2000" dirty="0"/>
                        <a:t>2</a:t>
                      </a:r>
                    </a:p>
                  </a:txBody>
                  <a:tcPr/>
                </a:tc>
                <a:tc>
                  <a:txBody>
                    <a:bodyPr/>
                    <a:lstStyle/>
                    <a:p>
                      <a:r>
                        <a:rPr lang="en-US" sz="2000" dirty="0"/>
                        <a:t>365/=</a:t>
                      </a:r>
                    </a:p>
                  </a:txBody>
                  <a:tcPr/>
                </a:tc>
                <a:extLst>
                  <a:ext uri="{0D108BD9-81ED-4DB2-BD59-A6C34878D82A}">
                    <a16:rowId xmlns:a16="http://schemas.microsoft.com/office/drawing/2014/main" val="389482962"/>
                  </a:ext>
                </a:extLst>
              </a:tr>
              <a:tr h="333488">
                <a:tc>
                  <a:txBody>
                    <a:bodyPr/>
                    <a:lstStyle/>
                    <a:p>
                      <a:pPr algn="l"/>
                      <a:r>
                        <a:rPr lang="en-US" sz="2000" dirty="0"/>
                        <a:t>N20 gear motor bracket</a:t>
                      </a:r>
                    </a:p>
                  </a:txBody>
                  <a:tcPr/>
                </a:tc>
                <a:tc>
                  <a:txBody>
                    <a:bodyPr/>
                    <a:lstStyle/>
                    <a:p>
                      <a:pPr algn="ctr"/>
                      <a:r>
                        <a:rPr lang="en-US" sz="2000" dirty="0"/>
                        <a:t>4</a:t>
                      </a:r>
                    </a:p>
                  </a:txBody>
                  <a:tcPr/>
                </a:tc>
                <a:tc>
                  <a:txBody>
                    <a:bodyPr/>
                    <a:lstStyle/>
                    <a:p>
                      <a:r>
                        <a:rPr lang="en-US" sz="2000" dirty="0"/>
                        <a:t>100/=</a:t>
                      </a:r>
                    </a:p>
                  </a:txBody>
                  <a:tcPr/>
                </a:tc>
                <a:extLst>
                  <a:ext uri="{0D108BD9-81ED-4DB2-BD59-A6C34878D82A}">
                    <a16:rowId xmlns:a16="http://schemas.microsoft.com/office/drawing/2014/main" val="3821192700"/>
                  </a:ext>
                </a:extLst>
              </a:tr>
              <a:tr h="333488">
                <a:tc>
                  <a:txBody>
                    <a:bodyPr/>
                    <a:lstStyle/>
                    <a:p>
                      <a:pPr algn="l"/>
                      <a:r>
                        <a:rPr lang="en-US" sz="2000" dirty="0"/>
                        <a:t>M5 screws</a:t>
                      </a:r>
                    </a:p>
                  </a:txBody>
                  <a:tcPr/>
                </a:tc>
                <a:tc>
                  <a:txBody>
                    <a:bodyPr/>
                    <a:lstStyle/>
                    <a:p>
                      <a:pPr algn="ctr"/>
                      <a:r>
                        <a:rPr lang="en-US" sz="2000" dirty="0"/>
                        <a:t>20</a:t>
                      </a:r>
                    </a:p>
                  </a:txBody>
                  <a:tcPr/>
                </a:tc>
                <a:tc>
                  <a:txBody>
                    <a:bodyPr/>
                    <a:lstStyle/>
                    <a:p>
                      <a:r>
                        <a:rPr lang="en-US" sz="2000" dirty="0"/>
                        <a:t>200/=</a:t>
                      </a:r>
                    </a:p>
                  </a:txBody>
                  <a:tcPr/>
                </a:tc>
                <a:extLst>
                  <a:ext uri="{0D108BD9-81ED-4DB2-BD59-A6C34878D82A}">
                    <a16:rowId xmlns:a16="http://schemas.microsoft.com/office/drawing/2014/main" val="1669686718"/>
                  </a:ext>
                </a:extLst>
              </a:tr>
              <a:tr h="333488">
                <a:tc>
                  <a:txBody>
                    <a:bodyPr/>
                    <a:lstStyle/>
                    <a:p>
                      <a:pPr algn="l"/>
                      <a:r>
                        <a:rPr lang="en-US" sz="2000" dirty="0"/>
                        <a:t>Web camera </a:t>
                      </a:r>
                    </a:p>
                  </a:txBody>
                  <a:tcPr/>
                </a:tc>
                <a:tc>
                  <a:txBody>
                    <a:bodyPr/>
                    <a:lstStyle/>
                    <a:p>
                      <a:pPr algn="ctr"/>
                      <a:r>
                        <a:rPr lang="en-US" sz="2000" dirty="0"/>
                        <a:t>1</a:t>
                      </a:r>
                    </a:p>
                  </a:txBody>
                  <a:tcPr/>
                </a:tc>
                <a:tc>
                  <a:txBody>
                    <a:bodyPr/>
                    <a:lstStyle/>
                    <a:p>
                      <a:r>
                        <a:rPr lang="en-US" sz="2000" dirty="0"/>
                        <a:t>7000/=</a:t>
                      </a:r>
                    </a:p>
                  </a:txBody>
                  <a:tcPr/>
                </a:tc>
                <a:extLst>
                  <a:ext uri="{0D108BD9-81ED-4DB2-BD59-A6C34878D82A}">
                    <a16:rowId xmlns:a16="http://schemas.microsoft.com/office/drawing/2014/main" val="2054077471"/>
                  </a:ext>
                </a:extLst>
              </a:tr>
              <a:tr h="333488">
                <a:tc>
                  <a:txBody>
                    <a:bodyPr/>
                    <a:lstStyle/>
                    <a:p>
                      <a:pPr algn="l"/>
                      <a:r>
                        <a:rPr lang="en-US" sz="2000" dirty="0"/>
                        <a:t>Speaker </a:t>
                      </a:r>
                    </a:p>
                  </a:txBody>
                  <a:tcPr/>
                </a:tc>
                <a:tc>
                  <a:txBody>
                    <a:bodyPr/>
                    <a:lstStyle/>
                    <a:p>
                      <a:pPr algn="ctr"/>
                      <a:r>
                        <a:rPr lang="en-US" sz="2000" dirty="0"/>
                        <a:t>1</a:t>
                      </a:r>
                    </a:p>
                  </a:txBody>
                  <a:tcPr/>
                </a:tc>
                <a:tc>
                  <a:txBody>
                    <a:bodyPr/>
                    <a:lstStyle/>
                    <a:p>
                      <a:r>
                        <a:rPr lang="en-US" sz="2000" dirty="0"/>
                        <a:t>1000/=</a:t>
                      </a:r>
                    </a:p>
                  </a:txBody>
                  <a:tcPr/>
                </a:tc>
                <a:extLst>
                  <a:ext uri="{0D108BD9-81ED-4DB2-BD59-A6C34878D82A}">
                    <a16:rowId xmlns:a16="http://schemas.microsoft.com/office/drawing/2014/main" val="2312760630"/>
                  </a:ext>
                </a:extLst>
              </a:tr>
              <a:tr h="333488">
                <a:tc>
                  <a:txBody>
                    <a:bodyPr/>
                    <a:lstStyle/>
                    <a:p>
                      <a:pPr algn="l"/>
                      <a:r>
                        <a:rPr lang="en-US" sz="2000" dirty="0"/>
                        <a:t>Passive buzzer </a:t>
                      </a:r>
                    </a:p>
                  </a:txBody>
                  <a:tcPr/>
                </a:tc>
                <a:tc>
                  <a:txBody>
                    <a:bodyPr/>
                    <a:lstStyle/>
                    <a:p>
                      <a:pPr algn="ctr"/>
                      <a:r>
                        <a:rPr lang="en-US" sz="2000" dirty="0"/>
                        <a:t>3</a:t>
                      </a:r>
                    </a:p>
                  </a:txBody>
                  <a:tcPr/>
                </a:tc>
                <a:tc>
                  <a:txBody>
                    <a:bodyPr/>
                    <a:lstStyle/>
                    <a:p>
                      <a:r>
                        <a:rPr lang="en-US" sz="2000" dirty="0"/>
                        <a:t>255/=</a:t>
                      </a:r>
                    </a:p>
                  </a:txBody>
                  <a:tcPr/>
                </a:tc>
                <a:extLst>
                  <a:ext uri="{0D108BD9-81ED-4DB2-BD59-A6C34878D82A}">
                    <a16:rowId xmlns:a16="http://schemas.microsoft.com/office/drawing/2014/main" val="2122675553"/>
                  </a:ext>
                </a:extLst>
              </a:tr>
              <a:tr h="333488">
                <a:tc>
                  <a:txBody>
                    <a:bodyPr/>
                    <a:lstStyle/>
                    <a:p>
                      <a:pPr algn="l"/>
                      <a:r>
                        <a:rPr lang="en-US" sz="2000" dirty="0"/>
                        <a:t>Battery (18650)</a:t>
                      </a:r>
                    </a:p>
                  </a:txBody>
                  <a:tcPr/>
                </a:tc>
                <a:tc>
                  <a:txBody>
                    <a:bodyPr/>
                    <a:lstStyle/>
                    <a:p>
                      <a:pPr algn="ctr"/>
                      <a:r>
                        <a:rPr lang="en-US" sz="2000" dirty="0"/>
                        <a:t>4</a:t>
                      </a:r>
                    </a:p>
                  </a:txBody>
                  <a:tcPr/>
                </a:tc>
                <a:tc>
                  <a:txBody>
                    <a:bodyPr/>
                    <a:lstStyle/>
                    <a:p>
                      <a:r>
                        <a:rPr lang="en-US" sz="2000" dirty="0"/>
                        <a:t>3100/=</a:t>
                      </a:r>
                    </a:p>
                  </a:txBody>
                  <a:tcPr/>
                </a:tc>
                <a:extLst>
                  <a:ext uri="{0D108BD9-81ED-4DB2-BD59-A6C34878D82A}">
                    <a16:rowId xmlns:a16="http://schemas.microsoft.com/office/drawing/2014/main" val="3245208352"/>
                  </a:ext>
                </a:extLst>
              </a:tr>
              <a:tr h="333488">
                <a:tc>
                  <a:txBody>
                    <a:bodyPr/>
                    <a:lstStyle/>
                    <a:p>
                      <a:pPr algn="l"/>
                      <a:r>
                        <a:rPr lang="en-US" sz="2000" dirty="0"/>
                        <a:t>Battery case</a:t>
                      </a:r>
                    </a:p>
                  </a:txBody>
                  <a:tcPr/>
                </a:tc>
                <a:tc>
                  <a:txBody>
                    <a:bodyPr/>
                    <a:lstStyle/>
                    <a:p>
                      <a:pPr algn="ctr"/>
                      <a:r>
                        <a:rPr lang="en-US" sz="2000" dirty="0"/>
                        <a:t>1</a:t>
                      </a:r>
                    </a:p>
                  </a:txBody>
                  <a:tcPr/>
                </a:tc>
                <a:tc>
                  <a:txBody>
                    <a:bodyPr/>
                    <a:lstStyle/>
                    <a:p>
                      <a:r>
                        <a:rPr lang="en-US" sz="2000" dirty="0"/>
                        <a:t>200/=</a:t>
                      </a:r>
                    </a:p>
                  </a:txBody>
                  <a:tcPr/>
                </a:tc>
                <a:extLst>
                  <a:ext uri="{0D108BD9-81ED-4DB2-BD59-A6C34878D82A}">
                    <a16:rowId xmlns:a16="http://schemas.microsoft.com/office/drawing/2014/main" val="2174834903"/>
                  </a:ext>
                </a:extLst>
              </a:tr>
              <a:tr h="333488">
                <a:tc>
                  <a:txBody>
                    <a:bodyPr/>
                    <a:lstStyle/>
                    <a:p>
                      <a:pPr algn="l"/>
                      <a:r>
                        <a:rPr lang="en-US" sz="2000" dirty="0"/>
                        <a:t>Spacers</a:t>
                      </a:r>
                    </a:p>
                  </a:txBody>
                  <a:tcPr/>
                </a:tc>
                <a:tc>
                  <a:txBody>
                    <a:bodyPr/>
                    <a:lstStyle/>
                    <a:p>
                      <a:pPr algn="ctr"/>
                      <a:r>
                        <a:rPr lang="en-US" sz="2000" dirty="0"/>
                        <a:t>10</a:t>
                      </a:r>
                    </a:p>
                  </a:txBody>
                  <a:tcPr/>
                </a:tc>
                <a:tc>
                  <a:txBody>
                    <a:bodyPr/>
                    <a:lstStyle/>
                    <a:p>
                      <a:r>
                        <a:rPr lang="en-US" sz="2000" dirty="0"/>
                        <a:t>120/=</a:t>
                      </a:r>
                    </a:p>
                  </a:txBody>
                  <a:tcPr/>
                </a:tc>
                <a:extLst>
                  <a:ext uri="{0D108BD9-81ED-4DB2-BD59-A6C34878D82A}">
                    <a16:rowId xmlns:a16="http://schemas.microsoft.com/office/drawing/2014/main" val="2557985575"/>
                  </a:ext>
                </a:extLst>
              </a:tr>
              <a:tr h="333488">
                <a:tc>
                  <a:txBody>
                    <a:bodyPr/>
                    <a:lstStyle/>
                    <a:p>
                      <a:pPr algn="l"/>
                      <a:r>
                        <a:rPr lang="en-US" sz="2000" dirty="0"/>
                        <a:t>Acrylic sheet </a:t>
                      </a:r>
                    </a:p>
                  </a:txBody>
                  <a:tcPr/>
                </a:tc>
                <a:tc>
                  <a:txBody>
                    <a:bodyPr/>
                    <a:lstStyle/>
                    <a:p>
                      <a:pPr algn="ctr"/>
                      <a:r>
                        <a:rPr lang="en-US" sz="2000" dirty="0"/>
                        <a:t>1</a:t>
                      </a:r>
                    </a:p>
                  </a:txBody>
                  <a:tcPr/>
                </a:tc>
                <a:tc>
                  <a:txBody>
                    <a:bodyPr/>
                    <a:lstStyle/>
                    <a:p>
                      <a:r>
                        <a:rPr lang="en-US" sz="2000" dirty="0"/>
                        <a:t>4000/=</a:t>
                      </a:r>
                    </a:p>
                  </a:txBody>
                  <a:tcPr/>
                </a:tc>
                <a:extLst>
                  <a:ext uri="{0D108BD9-81ED-4DB2-BD59-A6C34878D82A}">
                    <a16:rowId xmlns:a16="http://schemas.microsoft.com/office/drawing/2014/main" val="1319774492"/>
                  </a:ext>
                </a:extLst>
              </a:tr>
              <a:tr h="333488">
                <a:tc>
                  <a:txBody>
                    <a:bodyPr/>
                    <a:lstStyle/>
                    <a:p>
                      <a:pPr algn="l"/>
                      <a:r>
                        <a:rPr lang="en-US" sz="2000" dirty="0"/>
                        <a:t>Ultrasonic sensor</a:t>
                      </a:r>
                    </a:p>
                  </a:txBody>
                  <a:tcPr/>
                </a:tc>
                <a:tc>
                  <a:txBody>
                    <a:bodyPr/>
                    <a:lstStyle/>
                    <a:p>
                      <a:pPr algn="ctr"/>
                      <a:r>
                        <a:rPr lang="en-US" sz="2000" dirty="0"/>
                        <a:t>3</a:t>
                      </a:r>
                    </a:p>
                  </a:txBody>
                  <a:tcPr/>
                </a:tc>
                <a:tc>
                  <a:txBody>
                    <a:bodyPr/>
                    <a:lstStyle/>
                    <a:p>
                      <a:r>
                        <a:rPr lang="en-US" sz="2000" dirty="0"/>
                        <a:t>225/=</a:t>
                      </a:r>
                    </a:p>
                  </a:txBody>
                  <a:tcPr/>
                </a:tc>
                <a:extLst>
                  <a:ext uri="{0D108BD9-81ED-4DB2-BD59-A6C34878D82A}">
                    <a16:rowId xmlns:a16="http://schemas.microsoft.com/office/drawing/2014/main" val="1765954064"/>
                  </a:ext>
                </a:extLst>
              </a:tr>
              <a:tr h="333488">
                <a:tc>
                  <a:txBody>
                    <a:bodyPr/>
                    <a:lstStyle/>
                    <a:p>
                      <a:r>
                        <a:rPr lang="en-US" sz="2000" dirty="0"/>
                        <a:t>Other expenses</a:t>
                      </a:r>
                    </a:p>
                  </a:txBody>
                  <a:tcPr/>
                </a:tc>
                <a:tc>
                  <a:txBody>
                    <a:bodyPr/>
                    <a:lstStyle/>
                    <a:p>
                      <a:endParaRPr lang="en-US" sz="2000"/>
                    </a:p>
                  </a:txBody>
                  <a:tcPr/>
                </a:tc>
                <a:tc>
                  <a:txBody>
                    <a:bodyPr/>
                    <a:lstStyle/>
                    <a:p>
                      <a:r>
                        <a:rPr lang="en-US" sz="2000" dirty="0"/>
                        <a:t>10,000/=</a:t>
                      </a:r>
                    </a:p>
                  </a:txBody>
                  <a:tcPr/>
                </a:tc>
                <a:extLst>
                  <a:ext uri="{0D108BD9-81ED-4DB2-BD59-A6C34878D82A}">
                    <a16:rowId xmlns:a16="http://schemas.microsoft.com/office/drawing/2014/main" val="2405717669"/>
                  </a:ext>
                </a:extLst>
              </a:tr>
              <a:tr h="333488">
                <a:tc>
                  <a:txBody>
                    <a:bodyPr/>
                    <a:lstStyle/>
                    <a:p>
                      <a:r>
                        <a:rPr lang="en-US" sz="2000" b="1" dirty="0">
                          <a:solidFill>
                            <a:srgbClr val="FF0000"/>
                          </a:solidFill>
                        </a:rPr>
                        <a:t>Total</a:t>
                      </a:r>
                    </a:p>
                  </a:txBody>
                  <a:tcPr/>
                </a:tc>
                <a:tc>
                  <a:txBody>
                    <a:bodyPr/>
                    <a:lstStyle/>
                    <a:p>
                      <a:endParaRPr lang="en-US" sz="2000">
                        <a:solidFill>
                          <a:srgbClr val="FF0000"/>
                        </a:solidFill>
                      </a:endParaRPr>
                    </a:p>
                  </a:txBody>
                  <a:tcPr/>
                </a:tc>
                <a:tc>
                  <a:txBody>
                    <a:bodyPr/>
                    <a:lstStyle/>
                    <a:p>
                      <a:r>
                        <a:rPr lang="en-US" sz="2000" dirty="0">
                          <a:solidFill>
                            <a:srgbClr val="FF0000"/>
                          </a:solidFill>
                        </a:rPr>
                        <a:t>90,165/=</a:t>
                      </a:r>
                    </a:p>
                  </a:txBody>
                  <a:tcPr/>
                </a:tc>
                <a:extLst>
                  <a:ext uri="{0D108BD9-81ED-4DB2-BD59-A6C34878D82A}">
                    <a16:rowId xmlns:a16="http://schemas.microsoft.com/office/drawing/2014/main" val="680676671"/>
                  </a:ext>
                </a:extLst>
              </a:tr>
              <a:tr h="333488">
                <a:tc>
                  <a:txBody>
                    <a:bodyPr/>
                    <a:lstStyle/>
                    <a:p>
                      <a:endParaRPr lang="en-US" sz="2000" dirty="0"/>
                    </a:p>
                  </a:txBody>
                  <a:tcPr/>
                </a:tc>
                <a:tc>
                  <a:txBody>
                    <a:bodyPr/>
                    <a:lstStyle/>
                    <a:p>
                      <a:endParaRPr lang="en-US" sz="2000"/>
                    </a:p>
                  </a:txBody>
                  <a:tcPr/>
                </a:tc>
                <a:tc>
                  <a:txBody>
                    <a:bodyPr/>
                    <a:lstStyle/>
                    <a:p>
                      <a:endParaRPr lang="en-US" sz="2000" dirty="0"/>
                    </a:p>
                  </a:txBody>
                  <a:tcPr/>
                </a:tc>
                <a:extLst>
                  <a:ext uri="{0D108BD9-81ED-4DB2-BD59-A6C34878D82A}">
                    <a16:rowId xmlns:a16="http://schemas.microsoft.com/office/drawing/2014/main" val="634522271"/>
                  </a:ext>
                </a:extLst>
              </a:tr>
            </a:tbl>
          </a:graphicData>
        </a:graphic>
      </p:graphicFrame>
    </p:spTree>
    <p:extLst>
      <p:ext uri="{BB962C8B-B14F-4D97-AF65-F5344CB8AC3E}">
        <p14:creationId xmlns:p14="http://schemas.microsoft.com/office/powerpoint/2010/main" val="3923741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701"/>
            <a:ext cx="18288001" cy="10299701"/>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700"/>
            <a:ext cx="18288001" cy="10299699"/>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Icon&#10;&#10;Description automatically generated">
            <a:extLst>
              <a:ext uri="{FF2B5EF4-FFF2-40B4-BE49-F238E27FC236}">
                <a16:creationId xmlns:a16="http://schemas.microsoft.com/office/drawing/2014/main" id="{073D0C31-1E01-18FA-3109-2C8DB03B7FE3}"/>
              </a:ext>
            </a:extLst>
          </p:cNvPr>
          <p:cNvPicPr>
            <a:picLocks noGrp="1" noChangeAspect="1"/>
          </p:cNvPicPr>
          <p:nvPr>
            <p:ph idx="1"/>
          </p:nvPr>
        </p:nvPicPr>
        <p:blipFill>
          <a:blip r:embed="rId2"/>
          <a:stretch>
            <a:fillRect/>
          </a:stretch>
        </p:blipFill>
        <p:spPr>
          <a:xfrm>
            <a:off x="5702618" y="1697991"/>
            <a:ext cx="6885579" cy="6885579"/>
          </a:xfrm>
          <a:prstGeom prst="rect">
            <a:avLst/>
          </a:prstGeom>
        </p:spPr>
      </p:pic>
      <p:sp>
        <p:nvSpPr>
          <p:cNvPr id="5" name="Title 1">
            <a:extLst>
              <a:ext uri="{FF2B5EF4-FFF2-40B4-BE49-F238E27FC236}">
                <a16:creationId xmlns:a16="http://schemas.microsoft.com/office/drawing/2014/main" id="{F046E7A5-68AC-E07C-5BC6-562C07A8EBEE}"/>
              </a:ext>
            </a:extLst>
          </p:cNvPr>
          <p:cNvSpPr txBox="1">
            <a:spLocks/>
          </p:cNvSpPr>
          <p:nvPr/>
        </p:nvSpPr>
        <p:spPr>
          <a:xfrm>
            <a:off x="1993589" y="1664807"/>
            <a:ext cx="3569011" cy="1646302"/>
          </a:xfrm>
          <a:prstGeom prst="rect">
            <a:avLst/>
          </a:prstGeom>
        </p:spPr>
        <p:txBody>
          <a:bodyPr vert="horz" lIns="91440" tIns="45720" rIns="91440" bIns="45720" rtlCol="0" anchor="t">
            <a:normAutofit/>
          </a:bodyPr>
          <a:lst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7200" dirty="0">
                <a:solidFill>
                  <a:srgbClr val="3D50E0"/>
                </a:solidFill>
                <a:latin typeface="Poppins Bold" panose="00000800000000000000" charset="0"/>
                <a:cs typeface="Poppins Bold" panose="00000800000000000000" charset="0"/>
              </a:rPr>
              <a:t>Q &amp; A</a:t>
            </a:r>
          </a:p>
        </p:txBody>
      </p:sp>
    </p:spTree>
    <p:extLst>
      <p:ext uri="{BB962C8B-B14F-4D97-AF65-F5344CB8AC3E}">
        <p14:creationId xmlns:p14="http://schemas.microsoft.com/office/powerpoint/2010/main" val="497793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800600" y="2875484"/>
            <a:ext cx="8077197" cy="3944415"/>
            <a:chOff x="0" y="0"/>
            <a:chExt cx="1501421" cy="812800"/>
          </a:xfrm>
        </p:grpSpPr>
        <p:sp>
          <p:nvSpPr>
            <p:cNvPr id="4" name="Freeform 4"/>
            <p:cNvSpPr/>
            <p:nvPr/>
          </p:nvSpPr>
          <p:spPr>
            <a:xfrm>
              <a:off x="0" y="0"/>
              <a:ext cx="1501421" cy="812800"/>
            </a:xfrm>
            <a:custGeom>
              <a:avLst/>
              <a:gdLst/>
              <a:ahLst/>
              <a:cxnLst/>
              <a:rect l="l" t="t" r="r" b="b"/>
              <a:pathLst>
                <a:path w="1501421" h="812800">
                  <a:moveTo>
                    <a:pt x="0" y="0"/>
                  </a:moveTo>
                  <a:lnTo>
                    <a:pt x="1501421" y="0"/>
                  </a:lnTo>
                  <a:lnTo>
                    <a:pt x="1501421" y="812800"/>
                  </a:lnTo>
                  <a:lnTo>
                    <a:pt x="0" y="812800"/>
                  </a:lnTo>
                  <a:close/>
                </a:path>
              </a:pathLst>
            </a:custGeom>
            <a:solidFill>
              <a:srgbClr val="0E1E48"/>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rot="-5400000">
            <a:off x="-3542597" y="5807934"/>
            <a:ext cx="11809594" cy="0"/>
          </a:xfrm>
          <a:prstGeom prst="line">
            <a:avLst/>
          </a:prstGeom>
          <a:ln w="95250" cap="flat">
            <a:solidFill>
              <a:srgbClr val="0E1E48"/>
            </a:solidFill>
            <a:prstDash val="solid"/>
            <a:headEnd type="none" w="sm" len="sm"/>
            <a:tailEnd type="none" w="sm" len="sm"/>
          </a:ln>
        </p:spPr>
      </p:sp>
      <p:sp>
        <p:nvSpPr>
          <p:cNvPr id="7" name="AutoShape 7"/>
          <p:cNvSpPr/>
          <p:nvPr/>
        </p:nvSpPr>
        <p:spPr>
          <a:xfrm>
            <a:off x="4800600" y="7124700"/>
            <a:ext cx="8077195" cy="0"/>
          </a:xfrm>
          <a:prstGeom prst="line">
            <a:avLst/>
          </a:prstGeom>
          <a:ln w="142875" cap="flat">
            <a:solidFill>
              <a:srgbClr val="0E1E48"/>
            </a:solidFill>
            <a:prstDash val="solid"/>
            <a:headEnd type="none" w="sm" len="sm"/>
            <a:tailEnd type="none" w="sm" len="sm"/>
          </a:ln>
        </p:spPr>
      </p:sp>
      <p:sp>
        <p:nvSpPr>
          <p:cNvPr id="13" name="TextBox 13"/>
          <p:cNvSpPr txBox="1"/>
          <p:nvPr/>
        </p:nvSpPr>
        <p:spPr>
          <a:xfrm>
            <a:off x="5334000" y="4305300"/>
            <a:ext cx="7257636" cy="1133644"/>
          </a:xfrm>
          <a:prstGeom prst="rect">
            <a:avLst/>
          </a:prstGeom>
        </p:spPr>
        <p:txBody>
          <a:bodyPr wrap="square" lIns="0" tIns="0" rIns="0" bIns="0" rtlCol="0" anchor="t">
            <a:spAutoFit/>
          </a:bodyPr>
          <a:lstStyle/>
          <a:p>
            <a:pPr algn="ctr">
              <a:lnSpc>
                <a:spcPts val="8800"/>
              </a:lnSpc>
            </a:pPr>
            <a:r>
              <a:rPr lang="en-US" sz="8000" dirty="0">
                <a:solidFill>
                  <a:srgbClr val="FFFFFF"/>
                </a:solidFill>
                <a:latin typeface="Poppins Bold"/>
              </a:rPr>
              <a:t>THANK YOU.</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21" b="12121"/>
          <a:stretch>
            <a:fillRect/>
          </a:stretch>
        </p:blipFill>
        <p:spPr>
          <a:xfrm>
            <a:off x="0" y="-28575"/>
            <a:ext cx="18288000" cy="10287000"/>
          </a:xfrm>
          <a:prstGeom prst="rect">
            <a:avLst/>
          </a:prstGeom>
        </p:spPr>
      </p:pic>
      <p:grpSp>
        <p:nvGrpSpPr>
          <p:cNvPr id="5" name="Group 5"/>
          <p:cNvGrpSpPr/>
          <p:nvPr/>
        </p:nvGrpSpPr>
        <p:grpSpPr>
          <a:xfrm>
            <a:off x="-2162044" y="2445256"/>
            <a:ext cx="22612089" cy="7841744"/>
            <a:chOff x="0" y="0"/>
            <a:chExt cx="30149452" cy="10455658"/>
          </a:xfrm>
        </p:grpSpPr>
        <p:grpSp>
          <p:nvGrpSpPr>
            <p:cNvPr id="6" name="Group 6"/>
            <p:cNvGrpSpPr>
              <a:grpSpLocks noChangeAspect="1"/>
            </p:cNvGrpSpPr>
            <p:nvPr/>
          </p:nvGrpSpPr>
          <p:grpSpPr>
            <a:xfrm rot="-10800000">
              <a:off x="0" y="0"/>
              <a:ext cx="6320579" cy="10455658"/>
              <a:chOff x="0" y="0"/>
              <a:chExt cx="25258471" cy="41783190"/>
            </a:xfrm>
          </p:grpSpPr>
          <p:sp>
            <p:nvSpPr>
              <p:cNvPr id="7" name="Freeform 7"/>
              <p:cNvSpPr/>
              <p:nvPr/>
            </p:nvSpPr>
            <p:spPr>
              <a:xfrm>
                <a:off x="0" y="0"/>
                <a:ext cx="25258522" cy="41783127"/>
              </a:xfrm>
              <a:custGeom>
                <a:avLst/>
                <a:gdLst/>
                <a:ahLst/>
                <a:cxnLst/>
                <a:rect l="l" t="t" r="r" b="b"/>
                <a:pathLst>
                  <a:path w="25258522" h="41783127">
                    <a:moveTo>
                      <a:pt x="23252430" y="0"/>
                    </a:moveTo>
                    <a:cubicBezTo>
                      <a:pt x="22955377" y="0"/>
                      <a:pt x="22650577" y="67437"/>
                      <a:pt x="22357080" y="213995"/>
                    </a:cubicBezTo>
                    <a:lnTo>
                      <a:pt x="431419" y="11168888"/>
                    </a:lnTo>
                    <a:cubicBezTo>
                      <a:pt x="155194" y="11444986"/>
                      <a:pt x="0" y="11819509"/>
                      <a:pt x="0" y="12210161"/>
                    </a:cubicBezTo>
                    <a:lnTo>
                      <a:pt x="0" y="21077554"/>
                    </a:lnTo>
                    <a:lnTo>
                      <a:pt x="0" y="22150577"/>
                    </a:lnTo>
                    <a:lnTo>
                      <a:pt x="0" y="29573091"/>
                    </a:lnTo>
                    <a:cubicBezTo>
                      <a:pt x="0" y="29963743"/>
                      <a:pt x="155194" y="30338266"/>
                      <a:pt x="431419" y="30614364"/>
                    </a:cubicBezTo>
                    <a:lnTo>
                      <a:pt x="22357080" y="41569131"/>
                    </a:lnTo>
                    <a:cubicBezTo>
                      <a:pt x="22650577" y="41715817"/>
                      <a:pt x="22955504" y="41783127"/>
                      <a:pt x="23252557" y="41783127"/>
                    </a:cubicBezTo>
                    <a:cubicBezTo>
                      <a:pt x="24304752" y="41783127"/>
                      <a:pt x="25258522" y="40937687"/>
                      <a:pt x="25258522" y="39775383"/>
                    </a:cubicBezTo>
                    <a:lnTo>
                      <a:pt x="25258522" y="22150451"/>
                    </a:lnTo>
                    <a:lnTo>
                      <a:pt x="25258522" y="21077428"/>
                    </a:lnTo>
                    <a:lnTo>
                      <a:pt x="25258522" y="2007743"/>
                    </a:lnTo>
                    <a:cubicBezTo>
                      <a:pt x="25258522" y="845439"/>
                      <a:pt x="24304752" y="0"/>
                      <a:pt x="23252557" y="0"/>
                    </a:cubicBezTo>
                    <a:cubicBezTo>
                      <a:pt x="23252557" y="0"/>
                      <a:pt x="23252430" y="0"/>
                      <a:pt x="23252430" y="0"/>
                    </a:cubicBezTo>
                    <a:close/>
                  </a:path>
                </a:pathLst>
              </a:custGeom>
              <a:solidFill>
                <a:srgbClr val="0E1E48"/>
              </a:solidFill>
              <a:ln w="12700">
                <a:solidFill>
                  <a:srgbClr val="000000"/>
                </a:solidFill>
              </a:ln>
            </p:spPr>
          </p:sp>
        </p:grpSp>
        <p:grpSp>
          <p:nvGrpSpPr>
            <p:cNvPr id="8" name="Group 8"/>
            <p:cNvGrpSpPr>
              <a:grpSpLocks noChangeAspect="1"/>
            </p:cNvGrpSpPr>
            <p:nvPr/>
          </p:nvGrpSpPr>
          <p:grpSpPr>
            <a:xfrm>
              <a:off x="23828873" y="0"/>
              <a:ext cx="6320579" cy="10455658"/>
              <a:chOff x="0" y="0"/>
              <a:chExt cx="25258471" cy="41783190"/>
            </a:xfrm>
          </p:grpSpPr>
          <p:sp>
            <p:nvSpPr>
              <p:cNvPr id="9" name="Freeform 9"/>
              <p:cNvSpPr/>
              <p:nvPr/>
            </p:nvSpPr>
            <p:spPr>
              <a:xfrm>
                <a:off x="0" y="0"/>
                <a:ext cx="25258522" cy="41783127"/>
              </a:xfrm>
              <a:custGeom>
                <a:avLst/>
                <a:gdLst/>
                <a:ahLst/>
                <a:cxnLst/>
                <a:rect l="l" t="t" r="r" b="b"/>
                <a:pathLst>
                  <a:path w="25258522" h="41783127">
                    <a:moveTo>
                      <a:pt x="23252430" y="0"/>
                    </a:moveTo>
                    <a:cubicBezTo>
                      <a:pt x="22955377" y="0"/>
                      <a:pt x="22650577" y="67437"/>
                      <a:pt x="22357080" y="213995"/>
                    </a:cubicBezTo>
                    <a:lnTo>
                      <a:pt x="431419" y="11168888"/>
                    </a:lnTo>
                    <a:cubicBezTo>
                      <a:pt x="155194" y="11444986"/>
                      <a:pt x="0" y="11819509"/>
                      <a:pt x="0" y="12210161"/>
                    </a:cubicBezTo>
                    <a:lnTo>
                      <a:pt x="0" y="21077554"/>
                    </a:lnTo>
                    <a:lnTo>
                      <a:pt x="0" y="22150577"/>
                    </a:lnTo>
                    <a:lnTo>
                      <a:pt x="0" y="29573091"/>
                    </a:lnTo>
                    <a:cubicBezTo>
                      <a:pt x="0" y="29963743"/>
                      <a:pt x="155194" y="30338266"/>
                      <a:pt x="431419" y="30614364"/>
                    </a:cubicBezTo>
                    <a:lnTo>
                      <a:pt x="22357080" y="41569131"/>
                    </a:lnTo>
                    <a:cubicBezTo>
                      <a:pt x="22650577" y="41715817"/>
                      <a:pt x="22955504" y="41783127"/>
                      <a:pt x="23252557" y="41783127"/>
                    </a:cubicBezTo>
                    <a:cubicBezTo>
                      <a:pt x="24304752" y="41783127"/>
                      <a:pt x="25258522" y="40937687"/>
                      <a:pt x="25258522" y="39775383"/>
                    </a:cubicBezTo>
                    <a:lnTo>
                      <a:pt x="25258522" y="22150451"/>
                    </a:lnTo>
                    <a:lnTo>
                      <a:pt x="25258522" y="21077428"/>
                    </a:lnTo>
                    <a:lnTo>
                      <a:pt x="25258522" y="2007743"/>
                    </a:lnTo>
                    <a:cubicBezTo>
                      <a:pt x="25258522" y="845439"/>
                      <a:pt x="24304752" y="0"/>
                      <a:pt x="23252557" y="0"/>
                    </a:cubicBezTo>
                    <a:cubicBezTo>
                      <a:pt x="23252557" y="0"/>
                      <a:pt x="23252430" y="0"/>
                      <a:pt x="23252430" y="0"/>
                    </a:cubicBezTo>
                    <a:close/>
                  </a:path>
                </a:pathLst>
              </a:custGeom>
              <a:solidFill>
                <a:srgbClr val="0E1E48"/>
              </a:solidFill>
              <a:ln w="12700">
                <a:solidFill>
                  <a:srgbClr val="000000"/>
                </a:solidFill>
              </a:ln>
            </p:spPr>
          </p:sp>
        </p:grpSp>
      </p:grpSp>
      <p:sp>
        <p:nvSpPr>
          <p:cNvPr id="10" name="TextBox 10"/>
          <p:cNvSpPr txBox="1"/>
          <p:nvPr/>
        </p:nvSpPr>
        <p:spPr>
          <a:xfrm>
            <a:off x="3581400" y="2861179"/>
            <a:ext cx="10952810" cy="5863721"/>
          </a:xfrm>
          <a:prstGeom prst="rect">
            <a:avLst/>
          </a:prstGeom>
        </p:spPr>
        <p:txBody>
          <a:bodyPr wrap="square" lIns="0" tIns="0" rIns="0" bIns="0" rtlCol="0" anchor="t">
            <a:spAutoFit/>
          </a:bodyPr>
          <a:lstStyle/>
          <a:p>
            <a:pPr marL="342900" indent="-342900" algn="just">
              <a:lnSpc>
                <a:spcPts val="2441"/>
              </a:lnSpc>
              <a:buFont typeface="Wingdings" panose="05000000000000000000" pitchFamily="2" charset="2"/>
              <a:buChar char="ü"/>
            </a:pPr>
            <a:r>
              <a:rPr lang="en-GB" sz="3200" dirty="0">
                <a:solidFill>
                  <a:srgbClr val="000000"/>
                </a:solidFill>
                <a:latin typeface="Poppins"/>
              </a:rPr>
              <a:t>Developing a navigation system for the robot that can effectively and safely navigate around the toddler, incorporating the obstacle avoidance navigation and safe movement.</a:t>
            </a:r>
          </a:p>
          <a:p>
            <a:pPr algn="just">
              <a:lnSpc>
                <a:spcPts val="2441"/>
              </a:lnSpc>
            </a:pPr>
            <a:endParaRPr lang="en-GB" sz="3200" dirty="0">
              <a:solidFill>
                <a:srgbClr val="000000"/>
              </a:solidFill>
              <a:latin typeface="Poppins"/>
            </a:endParaRPr>
          </a:p>
          <a:p>
            <a:pPr marL="342900" indent="-342900" algn="just">
              <a:lnSpc>
                <a:spcPts val="2441"/>
              </a:lnSpc>
              <a:buFont typeface="Wingdings" panose="05000000000000000000" pitchFamily="2" charset="2"/>
              <a:buChar char="ü"/>
            </a:pPr>
            <a:r>
              <a:rPr lang="en-GB" sz="3200" dirty="0">
                <a:solidFill>
                  <a:srgbClr val="000000"/>
                </a:solidFill>
                <a:latin typeface="Poppins"/>
              </a:rPr>
              <a:t>To establish a virtual monitoring  system for the toddler's surroundings to provide parental oversight, detect any unauthorized presence and safeguard the toddler from identifying potential threats to the child's safety.</a:t>
            </a:r>
          </a:p>
          <a:p>
            <a:pPr algn="just">
              <a:lnSpc>
                <a:spcPts val="2441"/>
              </a:lnSpc>
            </a:pPr>
            <a:endParaRPr lang="en-GB" sz="3200" dirty="0">
              <a:solidFill>
                <a:srgbClr val="000000"/>
              </a:solidFill>
              <a:latin typeface="Poppins"/>
            </a:endParaRPr>
          </a:p>
          <a:p>
            <a:pPr marL="342900" indent="-342900" algn="just">
              <a:lnSpc>
                <a:spcPts val="2441"/>
              </a:lnSpc>
              <a:buFont typeface="Wingdings" panose="05000000000000000000" pitchFamily="2" charset="2"/>
              <a:buChar char="ü"/>
            </a:pPr>
            <a:r>
              <a:rPr lang="en-GB" sz="3200" dirty="0">
                <a:solidFill>
                  <a:srgbClr val="000000"/>
                </a:solidFill>
                <a:latin typeface="Poppins"/>
              </a:rPr>
              <a:t>Create a system to identify toddler behaviours and notify parents when necessary.</a:t>
            </a:r>
          </a:p>
          <a:p>
            <a:pPr algn="just">
              <a:lnSpc>
                <a:spcPts val="2441"/>
              </a:lnSpc>
            </a:pPr>
            <a:endParaRPr lang="en-GB" sz="3200" dirty="0">
              <a:solidFill>
                <a:srgbClr val="000000"/>
              </a:solidFill>
              <a:latin typeface="Poppins"/>
            </a:endParaRPr>
          </a:p>
          <a:p>
            <a:pPr marL="342900" indent="-342900" algn="just">
              <a:lnSpc>
                <a:spcPts val="2441"/>
              </a:lnSpc>
              <a:buFont typeface="Wingdings" panose="05000000000000000000" pitchFamily="2" charset="2"/>
              <a:buChar char="ü"/>
            </a:pPr>
            <a:r>
              <a:rPr lang="en-GB" sz="3200" dirty="0">
                <a:solidFill>
                  <a:srgbClr val="000000"/>
                </a:solidFill>
                <a:latin typeface="Poppins"/>
              </a:rPr>
              <a:t>Create music and lullabies playing  system to calm down the toddler and help him to relax.</a:t>
            </a:r>
          </a:p>
          <a:p>
            <a:pPr algn="just">
              <a:lnSpc>
                <a:spcPts val="2441"/>
              </a:lnSpc>
            </a:pPr>
            <a:endParaRPr lang="en-GB" sz="3200" dirty="0">
              <a:solidFill>
                <a:srgbClr val="000000"/>
              </a:solidFill>
              <a:latin typeface="Poppins"/>
            </a:endParaRPr>
          </a:p>
          <a:p>
            <a:pPr marL="342900" indent="-342900" algn="just">
              <a:lnSpc>
                <a:spcPts val="2441"/>
              </a:lnSpc>
              <a:buFont typeface="Wingdings" panose="05000000000000000000" pitchFamily="2" charset="2"/>
              <a:buChar char="ü"/>
            </a:pPr>
            <a:r>
              <a:rPr lang="en-GB" sz="3200" dirty="0">
                <a:solidFill>
                  <a:srgbClr val="000000"/>
                </a:solidFill>
                <a:latin typeface="Poppins"/>
              </a:rPr>
              <a:t>Create graphical user interface as a mobile application for parents to easily controlling and visualize the things.</a:t>
            </a:r>
          </a:p>
          <a:p>
            <a:pPr algn="just">
              <a:lnSpc>
                <a:spcPts val="2441"/>
              </a:lnSpc>
            </a:pPr>
            <a:endParaRPr lang="en-GB" sz="3200" dirty="0">
              <a:solidFill>
                <a:srgbClr val="000000"/>
              </a:solidFill>
              <a:latin typeface="Poppins"/>
            </a:endParaRPr>
          </a:p>
        </p:txBody>
      </p:sp>
      <p:pic>
        <p:nvPicPr>
          <p:cNvPr id="13" name="Picture 12">
            <a:extLst>
              <a:ext uri="{FF2B5EF4-FFF2-40B4-BE49-F238E27FC236}">
                <a16:creationId xmlns:a16="http://schemas.microsoft.com/office/drawing/2014/main" id="{F662CFFF-3786-9793-D301-872DD26EA25A}"/>
              </a:ext>
            </a:extLst>
          </p:cNvPr>
          <p:cNvPicPr>
            <a:picLocks noChangeAspect="1"/>
          </p:cNvPicPr>
          <p:nvPr/>
        </p:nvPicPr>
        <p:blipFill>
          <a:blip r:embed="rId3"/>
          <a:stretch>
            <a:fillRect/>
          </a:stretch>
        </p:blipFill>
        <p:spPr>
          <a:xfrm>
            <a:off x="5185095" y="798300"/>
            <a:ext cx="7917810" cy="1348087"/>
          </a:xfrm>
          <a:prstGeom prst="rect">
            <a:avLst/>
          </a:prstGeom>
        </p:spPr>
      </p:pic>
      <p:sp>
        <p:nvSpPr>
          <p:cNvPr id="3" name="TextBox 3"/>
          <p:cNvSpPr txBox="1"/>
          <p:nvPr/>
        </p:nvSpPr>
        <p:spPr>
          <a:xfrm>
            <a:off x="5036191" y="952500"/>
            <a:ext cx="8215619" cy="1023357"/>
          </a:xfrm>
          <a:prstGeom prst="rect">
            <a:avLst/>
          </a:prstGeom>
        </p:spPr>
        <p:txBody>
          <a:bodyPr lIns="0" tIns="0" rIns="0" bIns="0" rtlCol="0" anchor="t">
            <a:spAutoFit/>
          </a:bodyPr>
          <a:lstStyle/>
          <a:p>
            <a:pPr algn="ctr">
              <a:lnSpc>
                <a:spcPts val="8400"/>
              </a:lnSpc>
            </a:pPr>
            <a:r>
              <a:rPr lang="en-US" sz="6000" dirty="0">
                <a:solidFill>
                  <a:schemeClr val="bg1"/>
                </a:solidFill>
                <a:latin typeface="Poppins Bold"/>
              </a:rPr>
              <a:t>Sub Objectives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21" b="12121"/>
          <a:stretch>
            <a:fillRect/>
          </a:stretch>
        </p:blipFill>
        <p:spPr>
          <a:xfrm>
            <a:off x="0" y="0"/>
            <a:ext cx="18288000" cy="10287000"/>
          </a:xfrm>
          <a:prstGeom prst="rect">
            <a:avLst/>
          </a:prstGeom>
          <a:ln>
            <a:solidFill>
              <a:schemeClr val="tx2"/>
            </a:solidFill>
          </a:ln>
        </p:spPr>
      </p:pic>
      <p:grpSp>
        <p:nvGrpSpPr>
          <p:cNvPr id="11" name="Group 11"/>
          <p:cNvGrpSpPr/>
          <p:nvPr/>
        </p:nvGrpSpPr>
        <p:grpSpPr>
          <a:xfrm>
            <a:off x="4267200" y="800100"/>
            <a:ext cx="9547777" cy="1264119"/>
            <a:chOff x="0" y="0"/>
            <a:chExt cx="3460849" cy="698500"/>
          </a:xfrm>
        </p:grpSpPr>
        <p:sp>
          <p:nvSpPr>
            <p:cNvPr id="12" name="Freeform 12"/>
            <p:cNvSpPr/>
            <p:nvPr/>
          </p:nvSpPr>
          <p:spPr>
            <a:xfrm>
              <a:off x="1375" y="0"/>
              <a:ext cx="3458098" cy="698500"/>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091530" y="1104900"/>
            <a:ext cx="8639249" cy="1412118"/>
          </a:xfrm>
          <a:prstGeom prst="rect">
            <a:avLst/>
          </a:prstGeom>
        </p:spPr>
        <p:txBody>
          <a:bodyPr wrap="square" lIns="0" tIns="0" rIns="0" bIns="0" rtlCol="0" anchor="t">
            <a:spAutoFit/>
          </a:bodyPr>
          <a:lstStyle/>
          <a:p>
            <a:pPr>
              <a:lnSpc>
                <a:spcPts val="5495"/>
              </a:lnSpc>
            </a:pPr>
            <a:r>
              <a:rPr lang="en-US" sz="4951" dirty="0">
                <a:solidFill>
                  <a:srgbClr val="FFFFFF"/>
                </a:solidFill>
                <a:latin typeface="Poppins Bold"/>
              </a:rPr>
              <a:t>Overall System Diagram </a:t>
            </a:r>
            <a:br>
              <a:rPr lang="en-US" sz="4951" dirty="0">
                <a:solidFill>
                  <a:srgbClr val="FFFFFF"/>
                </a:solidFill>
                <a:latin typeface="Poppins Bold"/>
              </a:rPr>
            </a:br>
            <a:endParaRPr lang="en-US" sz="4951" dirty="0">
              <a:solidFill>
                <a:srgbClr val="FFFFFF"/>
              </a:solidFill>
              <a:latin typeface="Poppins Bold"/>
            </a:endParaRPr>
          </a:p>
        </p:txBody>
      </p:sp>
      <p:pic>
        <p:nvPicPr>
          <p:cNvPr id="15" name="Picture 15"/>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2005785" y="-1084034"/>
            <a:ext cx="5370049" cy="4114800"/>
          </a:xfrm>
          <a:prstGeom prst="rect">
            <a:avLst/>
          </a:prstGeom>
        </p:spPr>
      </p:pic>
      <p:pic>
        <p:nvPicPr>
          <p:cNvPr id="16" name="Picture 15">
            <a:extLst>
              <a:ext uri="{FF2B5EF4-FFF2-40B4-BE49-F238E27FC236}">
                <a16:creationId xmlns:a16="http://schemas.microsoft.com/office/drawing/2014/main" id="{B8ED256D-7B47-DA1A-E5AC-CA9E4C1150E3}"/>
              </a:ext>
            </a:extLst>
          </p:cNvPr>
          <p:cNvPicPr>
            <a:picLocks noChangeAspect="1"/>
          </p:cNvPicPr>
          <p:nvPr/>
        </p:nvPicPr>
        <p:blipFill>
          <a:blip r:embed="rId5"/>
          <a:stretch>
            <a:fillRect/>
          </a:stretch>
        </p:blipFill>
        <p:spPr>
          <a:xfrm>
            <a:off x="2819400" y="2705100"/>
            <a:ext cx="12725400" cy="7097395"/>
          </a:xfrm>
          <a:prstGeom prst="rect">
            <a:avLst/>
          </a:prstGeom>
          <a:ln w="57150">
            <a:solidFill>
              <a:srgbClr val="0E1E48"/>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21" b="12121"/>
          <a:stretch>
            <a:fillRect/>
          </a:stretch>
        </p:blipFill>
        <p:spPr>
          <a:xfrm>
            <a:off x="0" y="0"/>
            <a:ext cx="18288000" cy="10287000"/>
          </a:xfrm>
          <a:prstGeom prst="rect">
            <a:avLst/>
          </a:prstGeom>
        </p:spPr>
      </p:pic>
      <p:sp>
        <p:nvSpPr>
          <p:cNvPr id="9" name="TextBox 9"/>
          <p:cNvSpPr txBox="1"/>
          <p:nvPr/>
        </p:nvSpPr>
        <p:spPr>
          <a:xfrm>
            <a:off x="1690785" y="4916762"/>
            <a:ext cx="10433597" cy="1877950"/>
          </a:xfrm>
          <a:prstGeom prst="rect">
            <a:avLst/>
          </a:prstGeom>
        </p:spPr>
        <p:txBody>
          <a:bodyPr wrap="square" lIns="0" tIns="0" rIns="0" bIns="0" rtlCol="0" anchor="t">
            <a:spAutoFit/>
          </a:bodyPr>
          <a:lstStyle/>
          <a:p>
            <a:pPr algn="just">
              <a:lnSpc>
                <a:spcPct val="150000"/>
              </a:lnSpc>
            </a:pPr>
            <a:r>
              <a:rPr lang="en-GB" sz="2800" dirty="0">
                <a:solidFill>
                  <a:srgbClr val="000000"/>
                </a:solidFill>
                <a:latin typeface="Poppins"/>
              </a:rPr>
              <a:t>BSc (Hons) in Information Technology </a:t>
            </a:r>
          </a:p>
          <a:p>
            <a:pPr algn="just">
              <a:lnSpc>
                <a:spcPct val="150000"/>
              </a:lnSpc>
            </a:pPr>
            <a:r>
              <a:rPr lang="en-GB" sz="2800" dirty="0">
                <a:solidFill>
                  <a:srgbClr val="000000"/>
                </a:solidFill>
                <a:latin typeface="Poppins"/>
              </a:rPr>
              <a:t>Specializing in Computer Systems &amp; Network Engineering</a:t>
            </a:r>
          </a:p>
          <a:p>
            <a:pPr algn="just">
              <a:lnSpc>
                <a:spcPct val="150000"/>
              </a:lnSpc>
            </a:pPr>
            <a:endParaRPr lang="en-GB" sz="2800" dirty="0">
              <a:solidFill>
                <a:srgbClr val="000000"/>
              </a:solidFill>
              <a:latin typeface="Poppins"/>
            </a:endParaRPr>
          </a:p>
        </p:txBody>
      </p:sp>
      <p:grpSp>
        <p:nvGrpSpPr>
          <p:cNvPr id="11" name="Group 11"/>
          <p:cNvGrpSpPr/>
          <p:nvPr/>
        </p:nvGrpSpPr>
        <p:grpSpPr>
          <a:xfrm>
            <a:off x="1219200" y="3391904"/>
            <a:ext cx="10441897" cy="1090853"/>
            <a:chOff x="0" y="0"/>
            <a:chExt cx="3460849" cy="698500"/>
          </a:xfrm>
        </p:grpSpPr>
        <p:sp>
          <p:nvSpPr>
            <p:cNvPr id="12" name="Freeform 12"/>
            <p:cNvSpPr/>
            <p:nvPr/>
          </p:nvSpPr>
          <p:spPr>
            <a:xfrm>
              <a:off x="1375" y="0"/>
              <a:ext cx="3458098" cy="698500"/>
            </a:xfrm>
            <a:custGeom>
              <a:avLst/>
              <a:gdLst/>
              <a:ahLst/>
              <a:cxnLst/>
              <a:rect l="l" t="t" r="r" b="b"/>
              <a:pathLst>
                <a:path w="3458098" h="698500">
                  <a:moveTo>
                    <a:pt x="3455872" y="355440"/>
                  </a:moveTo>
                  <a:lnTo>
                    <a:pt x="3259875" y="692309"/>
                  </a:lnTo>
                  <a:cubicBezTo>
                    <a:pt x="3257645" y="696142"/>
                    <a:pt x="3253546" y="698500"/>
                    <a:pt x="3249111" y="698500"/>
                  </a:cubicBezTo>
                  <a:lnTo>
                    <a:pt x="208987" y="698500"/>
                  </a:lnTo>
                  <a:cubicBezTo>
                    <a:pt x="204553" y="698500"/>
                    <a:pt x="200453" y="696142"/>
                    <a:pt x="198223" y="692309"/>
                  </a:cubicBezTo>
                  <a:lnTo>
                    <a:pt x="2227" y="355440"/>
                  </a:lnTo>
                  <a:cubicBezTo>
                    <a:pt x="0" y="351614"/>
                    <a:pt x="0" y="346886"/>
                    <a:pt x="2227" y="343060"/>
                  </a:cubicBezTo>
                  <a:lnTo>
                    <a:pt x="198223" y="6190"/>
                  </a:lnTo>
                  <a:cubicBezTo>
                    <a:pt x="200453" y="2358"/>
                    <a:pt x="204553" y="0"/>
                    <a:pt x="208987" y="0"/>
                  </a:cubicBezTo>
                  <a:lnTo>
                    <a:pt x="3249111" y="0"/>
                  </a:lnTo>
                  <a:cubicBezTo>
                    <a:pt x="3253546" y="0"/>
                    <a:pt x="3257645" y="2358"/>
                    <a:pt x="3259875" y="6190"/>
                  </a:cubicBezTo>
                  <a:lnTo>
                    <a:pt x="3455872" y="343060"/>
                  </a:lnTo>
                  <a:cubicBezTo>
                    <a:pt x="3458098" y="346886"/>
                    <a:pt x="3458098" y="351614"/>
                    <a:pt x="3455872" y="355440"/>
                  </a:cubicBezTo>
                  <a:close/>
                </a:path>
              </a:pathLst>
            </a:custGeom>
            <a:solidFill>
              <a:srgbClr val="0E1E48"/>
            </a:solidFill>
          </p:spPr>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049053" y="3583931"/>
            <a:ext cx="9717060" cy="706797"/>
          </a:xfrm>
          <a:prstGeom prst="rect">
            <a:avLst/>
          </a:prstGeom>
        </p:spPr>
        <p:txBody>
          <a:bodyPr wrap="square" lIns="0" tIns="0" rIns="0" bIns="0" rtlCol="0" anchor="t">
            <a:spAutoFit/>
          </a:bodyPr>
          <a:lstStyle/>
          <a:p>
            <a:pPr>
              <a:lnSpc>
                <a:spcPts val="5495"/>
              </a:lnSpc>
            </a:pPr>
            <a:r>
              <a:rPr lang="en-US" sz="4951" dirty="0">
                <a:solidFill>
                  <a:srgbClr val="FFFFFF"/>
                </a:solidFill>
                <a:latin typeface="Poppins Bold"/>
              </a:rPr>
              <a:t>IT20185466 | R.S Thuduhena </a:t>
            </a:r>
          </a:p>
        </p:txBody>
      </p:sp>
      <p:pic>
        <p:nvPicPr>
          <p:cNvPr id="15" name="Picture 15"/>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V="1">
            <a:off x="-2005785" y="-1084034"/>
            <a:ext cx="5370049" cy="4114800"/>
          </a:xfrm>
          <a:prstGeom prst="rect">
            <a:avLst/>
          </a:prstGeom>
        </p:spPr>
      </p:pic>
      <p:pic>
        <p:nvPicPr>
          <p:cNvPr id="17" name="Picture 16">
            <a:extLst>
              <a:ext uri="{FF2B5EF4-FFF2-40B4-BE49-F238E27FC236}">
                <a16:creationId xmlns:a16="http://schemas.microsoft.com/office/drawing/2014/main" id="{746F57F5-CC4E-502E-A606-C1ECC7B673CB}"/>
              </a:ext>
            </a:extLst>
          </p:cNvPr>
          <p:cNvPicPr>
            <a:picLocks noChangeAspect="1"/>
          </p:cNvPicPr>
          <p:nvPr/>
        </p:nvPicPr>
        <p:blipFill>
          <a:blip r:embed="rId5"/>
          <a:stretch>
            <a:fillRect/>
          </a:stretch>
        </p:blipFill>
        <p:spPr>
          <a:xfrm>
            <a:off x="12880295" y="1899956"/>
            <a:ext cx="4645705" cy="5377144"/>
          </a:xfrm>
          <a:prstGeom prst="rect">
            <a:avLst/>
          </a:prstGeom>
        </p:spPr>
      </p:pic>
      <p:pic>
        <p:nvPicPr>
          <p:cNvPr id="4" name="Picture 3" descr="A person in a suit and tie&#10;&#10;Description automatically generated with medium confidence">
            <a:extLst>
              <a:ext uri="{FF2B5EF4-FFF2-40B4-BE49-F238E27FC236}">
                <a16:creationId xmlns:a16="http://schemas.microsoft.com/office/drawing/2014/main" id="{A017E699-75EA-3B11-30AA-A7600219BF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11920" y="2852327"/>
            <a:ext cx="3342500" cy="3472401"/>
          </a:xfrm>
          <a:prstGeom prst="ellipse">
            <a:avLst/>
          </a:prstGeom>
          <a:ln w="76200">
            <a:solidFill>
              <a:schemeClr val="tx1"/>
            </a:solid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2" ma:contentTypeDescription="Create a new document." ma:contentTypeScope="" ma:versionID="a8650cbb42b5c2ae3006ebb315a1e3cd">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027f246ca1d5adc790003f5310fc5b42"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BF801831-348B-499C-BD1B-8047FDF394DF}">
  <ds:schemaRefs>
    <ds:schemaRef ds:uri="http://schemas.microsoft.com/sharepoint/v3/contenttype/forms"/>
  </ds:schemaRefs>
</ds:datastoreItem>
</file>

<file path=customXml/itemProps2.xml><?xml version="1.0" encoding="utf-8"?>
<ds:datastoreItem xmlns:ds="http://schemas.openxmlformats.org/officeDocument/2006/customXml" ds:itemID="{770E14DB-6704-478A-9E87-AF1E248308A7}"/>
</file>

<file path=customXml/itemProps3.xml><?xml version="1.0" encoding="utf-8"?>
<ds:datastoreItem xmlns:ds="http://schemas.openxmlformats.org/officeDocument/2006/customXml" ds:itemID="{1A121A11-DBB3-4CA5-851D-2A0458B6AE6F}">
  <ds:schemaRefs>
    <ds:schemaRef ds:uri="http://schemas.microsoft.com/office/infopath/2007/PartnerControls"/>
    <ds:schemaRef ds:uri="bf246cf4-e7ef-44cf-b68b-838f25fb694e"/>
    <ds:schemaRef ds:uri="http://www.w3.org/XML/1998/namespace"/>
    <ds:schemaRef ds:uri="http://purl.org/dc/elements/1.1/"/>
    <ds:schemaRef ds:uri="http://schemas.microsoft.com/office/2006/documentManagement/types"/>
    <ds:schemaRef ds:uri="http://schemas.openxmlformats.org/package/2006/metadata/core-properties"/>
    <ds:schemaRef ds:uri="http://purl.org/dc/dcmitype/"/>
    <ds:schemaRef ds:uri="be590b49-165d-4d45-aee2-de5ff7ae5120"/>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Facet</Template>
  <TotalTime>910</TotalTime>
  <Words>1829</Words>
  <Application>Microsoft Office PowerPoint</Application>
  <PresentationFormat>Custom</PresentationFormat>
  <Paragraphs>313</Paragraphs>
  <Slides>64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Poppins</vt:lpstr>
      <vt:lpstr>Poppins ExtraBold</vt:lpstr>
      <vt:lpstr>Arial</vt:lpstr>
      <vt:lpstr>Wingdings</vt:lpstr>
      <vt:lpstr>Wingdings 3</vt:lpstr>
      <vt:lpstr>Trebuchet MS</vt:lpstr>
      <vt:lpstr>Calibri</vt:lpstr>
      <vt:lpstr>Poppins Bold</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And Blue Modern Technology Business Presentation</dc:title>
  <dc:creator>Ravishka Lakshan</dc:creator>
  <cp:lastModifiedBy>Weerarathne R.M.S.S. it20280956</cp:lastModifiedBy>
  <cp:revision>42</cp:revision>
  <dcterms:created xsi:type="dcterms:W3CDTF">2006-08-16T00:00:00Z</dcterms:created>
  <dcterms:modified xsi:type="dcterms:W3CDTF">2023-05-25T06:02:25Z</dcterms:modified>
  <dc:identifier>DAFj0gPUop0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ies>
</file>